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91" r:id="rId4"/>
    <p:sldId id="266" r:id="rId5"/>
    <p:sldId id="306" r:id="rId6"/>
    <p:sldId id="316" r:id="rId7"/>
    <p:sldId id="318" r:id="rId8"/>
    <p:sldId id="311" r:id="rId9"/>
    <p:sldId id="317" r:id="rId10"/>
    <p:sldId id="319" r:id="rId11"/>
    <p:sldId id="285" r:id="rId12"/>
    <p:sldId id="320" r:id="rId13"/>
    <p:sldId id="258" r:id="rId14"/>
    <p:sldId id="330" r:id="rId15"/>
    <p:sldId id="321" r:id="rId16"/>
    <p:sldId id="322" r:id="rId17"/>
    <p:sldId id="331" r:id="rId18"/>
    <p:sldId id="332" r:id="rId19"/>
    <p:sldId id="324" r:id="rId20"/>
    <p:sldId id="323" r:id="rId21"/>
    <p:sldId id="329" r:id="rId22"/>
    <p:sldId id="269" r:id="rId23"/>
    <p:sldId id="271" r:id="rId24"/>
    <p:sldId id="272" r:id="rId25"/>
    <p:sldId id="273" r:id="rId26"/>
    <p:sldId id="314" r:id="rId27"/>
    <p:sldId id="278" r:id="rId28"/>
    <p:sldId id="326" r:id="rId29"/>
    <p:sldId id="286" r:id="rId30"/>
    <p:sldId id="325" r:id="rId31"/>
    <p:sldId id="270" r:id="rId32"/>
    <p:sldId id="260" r:id="rId33"/>
    <p:sldId id="301" r:id="rId34"/>
    <p:sldId id="268" r:id="rId35"/>
    <p:sldId id="267" r:id="rId36"/>
    <p:sldId id="295" r:id="rId37"/>
    <p:sldId id="310" r:id="rId38"/>
    <p:sldId id="328" r:id="rId39"/>
    <p:sldId id="280" r:id="rId40"/>
    <p:sldId id="290" r:id="rId41"/>
    <p:sldId id="281" r:id="rId42"/>
    <p:sldId id="283" r:id="rId4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2105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98" autoAdjust="0"/>
    <p:restoredTop sz="94628" autoAdjust="0"/>
  </p:normalViewPr>
  <p:slideViewPr>
    <p:cSldViewPr>
      <p:cViewPr>
        <p:scale>
          <a:sx n="30" d="100"/>
          <a:sy n="30" d="100"/>
        </p:scale>
        <p:origin x="-1008" y="-936"/>
      </p:cViewPr>
      <p:guideLst>
        <p:guide orient="horz" pos="4320"/>
        <p:guide pos="11309"/>
      </p:guideLst>
    </p:cSldViewPr>
  </p:slideViewPr>
  <p:outlineViewPr>
    <p:cViewPr>
      <p:scale>
        <a:sx n="33" d="100"/>
        <a:sy n="33" d="100"/>
      </p:scale>
      <p:origin x="0" y="22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80308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9244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8125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1113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7312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2473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2473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2473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– Juan López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“Escribir una cita aquí”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19"/>
          <p:cNvSpPr/>
          <p:nvPr/>
        </p:nvSpPr>
        <p:spPr>
          <a:xfrm>
            <a:off x="1551660" y="373370"/>
            <a:ext cx="19733260" cy="9353918"/>
          </a:xfrm>
          <a:prstGeom prst="rect">
            <a:avLst/>
          </a:prstGeom>
          <a:solidFill>
            <a:schemeClr val="accent5">
              <a:alpha val="33218"/>
            </a:schemeClr>
          </a:solidFill>
          <a:ln w="25400">
            <a:solidFill>
              <a:schemeClr val="accent5">
                <a:alpha val="33218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8" name="Shape 120"/>
          <p:cNvSpPr/>
          <p:nvPr/>
        </p:nvSpPr>
        <p:spPr>
          <a:xfrm>
            <a:off x="5909833" y="5633993"/>
            <a:ext cx="12564336" cy="1221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7000"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lang="es-ES" b="1" dirty="0" smtClean="0">
                <a:latin typeface="Gotham Black"/>
              </a:rPr>
              <a:t>MEMORIA</a:t>
            </a:r>
            <a:r>
              <a:rPr b="1" dirty="0" smtClean="0">
                <a:latin typeface="Gotham Black"/>
              </a:rPr>
              <a:t> DE </a:t>
            </a:r>
            <a:r>
              <a:rPr b="1" dirty="0">
                <a:latin typeface="Gotham Black"/>
              </a:rPr>
              <a:t>ACTIVIDADES </a:t>
            </a:r>
          </a:p>
        </p:txBody>
      </p:sp>
      <p:sp>
        <p:nvSpPr>
          <p:cNvPr id="9" name="Shape 121"/>
          <p:cNvSpPr/>
          <p:nvPr/>
        </p:nvSpPr>
        <p:spPr>
          <a:xfrm>
            <a:off x="11122797" y="7394089"/>
            <a:ext cx="2138406" cy="1221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7000"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b="1" dirty="0" smtClean="0"/>
              <a:t>201</a:t>
            </a:r>
            <a:r>
              <a:rPr lang="es-ES" b="1" dirty="0"/>
              <a:t>8</a:t>
            </a:r>
            <a:endParaRPr b="1" dirty="0"/>
          </a:p>
        </p:txBody>
      </p:sp>
      <p:sp>
        <p:nvSpPr>
          <p:cNvPr id="10" name="Shape 122"/>
          <p:cNvSpPr/>
          <p:nvPr/>
        </p:nvSpPr>
        <p:spPr>
          <a:xfrm>
            <a:off x="3752873" y="3139260"/>
            <a:ext cx="18756529" cy="9644185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11" name="Picture 2" descr="C:\Users\EQUIPO 3\Desktop\COMUNIT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360" y="10026352"/>
            <a:ext cx="560128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4" r="5417" b="-6837"/>
          <a:stretch/>
        </p:blipFill>
        <p:spPr>
          <a:xfrm>
            <a:off x="-22998" y="39059"/>
            <a:ext cx="24406998" cy="14654403"/>
          </a:xfrm>
          <a:prstGeom prst="rect">
            <a:avLst/>
          </a:prstGeom>
        </p:spPr>
      </p:pic>
      <p:sp>
        <p:nvSpPr>
          <p:cNvPr id="13" name="Shape 283"/>
          <p:cNvSpPr/>
          <p:nvPr/>
        </p:nvSpPr>
        <p:spPr>
          <a:xfrm>
            <a:off x="6215336" y="-37506"/>
            <a:ext cx="18168664" cy="1375350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8999903" y="-37506"/>
            <a:ext cx="13753506" cy="13753506"/>
          </a:xfrm>
          <a:prstGeom prst="rect">
            <a:avLst/>
          </a:prstGeom>
          <a:solidFill>
            <a:srgbClr val="F1EFF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12768064" y="4829985"/>
            <a:ext cx="7165718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>
                <a:latin typeface="Gotham Medium"/>
              </a:rPr>
              <a:t>Festival La </a:t>
            </a:r>
            <a:r>
              <a:rPr lang="es-ES" b="1" dirty="0" err="1" smtClean="0">
                <a:latin typeface="Gotham Medium"/>
              </a:rPr>
              <a:t>Lluna</a:t>
            </a:r>
            <a:r>
              <a:rPr lang="es-ES" b="1" dirty="0" smtClean="0">
                <a:latin typeface="Gotham Medium"/>
              </a:rPr>
              <a:t> 2018</a:t>
            </a:r>
            <a:endParaRPr b="1" dirty="0">
              <a:latin typeface="Gotham Medium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10647894" y="983774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6146" name="Picture 2" descr="C:\Users\EQUIPO 3\Desktop\COMUNIT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1975" y="7338905"/>
            <a:ext cx="42009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8475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3988046" y="1886547"/>
            <a:ext cx="5240216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PRESENTACIÓN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VALÈNCIA</a:t>
            </a:r>
            <a:endParaRPr b="1" dirty="0"/>
          </a:p>
        </p:txBody>
      </p:sp>
      <p:sp>
        <p:nvSpPr>
          <p:cNvPr id="198" name="Shape 198"/>
          <p:cNvSpPr/>
          <p:nvPr/>
        </p:nvSpPr>
        <p:spPr>
          <a:xfrm>
            <a:off x="5000565" y="3599782"/>
            <a:ext cx="3177152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4 DE OCTUBRE</a:t>
            </a:r>
            <a:endParaRPr sz="3200" dirty="0"/>
          </a:p>
        </p:txBody>
      </p:sp>
      <p:sp>
        <p:nvSpPr>
          <p:cNvPr id="199" name="Shape 199"/>
          <p:cNvSpPr/>
          <p:nvPr/>
        </p:nvSpPr>
        <p:spPr>
          <a:xfrm>
            <a:off x="1244575" y="1038131"/>
            <a:ext cx="10689122" cy="9143763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841085" y="8320471"/>
            <a:ext cx="9818442" cy="726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3600" dirty="0"/>
          </a:p>
        </p:txBody>
      </p:sp>
      <p:sp>
        <p:nvSpPr>
          <p:cNvPr id="2" name="1 Rectángulo"/>
          <p:cNvSpPr/>
          <p:nvPr/>
        </p:nvSpPr>
        <p:spPr>
          <a:xfrm>
            <a:off x="1823673" y="5595225"/>
            <a:ext cx="100926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4200" dirty="0" smtClean="0">
                <a:latin typeface="Gotham"/>
              </a:rPr>
              <a:t>Celebramos con aforo completo en </a:t>
            </a:r>
            <a:r>
              <a:rPr lang="es-ES" sz="4200" dirty="0" err="1" smtClean="0">
                <a:latin typeface="Gotham"/>
              </a:rPr>
              <a:t>Wayco</a:t>
            </a:r>
            <a:r>
              <a:rPr lang="es-ES" sz="4200" dirty="0" smtClean="0">
                <a:latin typeface="Gotham"/>
              </a:rPr>
              <a:t> Ruzafa un Desayuno informativo sobre las novedades del </a:t>
            </a:r>
            <a:r>
              <a:rPr lang="es-ES" sz="4200" dirty="0">
                <a:latin typeface="Gotham"/>
              </a:rPr>
              <a:t>Festival la </a:t>
            </a:r>
            <a:r>
              <a:rPr lang="es-ES" sz="4200" dirty="0" err="1">
                <a:latin typeface="Gotham"/>
              </a:rPr>
              <a:t>Lluna</a:t>
            </a:r>
            <a:r>
              <a:rPr lang="es-ES" sz="4200" dirty="0">
                <a:latin typeface="Gotham"/>
              </a:rPr>
              <a:t> </a:t>
            </a:r>
            <a:r>
              <a:rPr lang="es-ES" sz="4200" dirty="0" smtClean="0">
                <a:latin typeface="Gotham"/>
              </a:rPr>
              <a:t>2018.</a:t>
            </a:r>
            <a:endParaRPr lang="es-ES" sz="4400" dirty="0">
              <a:latin typeface="Gotham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7"/>
          <a:stretch/>
        </p:blipFill>
        <p:spPr>
          <a:xfrm>
            <a:off x="12711823" y="1886547"/>
            <a:ext cx="9144000" cy="5150071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40" y="7970562"/>
            <a:ext cx="6858755" cy="496326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/>
          <a:stretch/>
        </p:blipFill>
        <p:spPr>
          <a:xfrm>
            <a:off x="12694264" y="7409791"/>
            <a:ext cx="9144000" cy="554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254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3988046" y="1886547"/>
            <a:ext cx="5240215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PRESENTACIÓN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MADRID</a:t>
            </a:r>
            <a:endParaRPr b="1" dirty="0"/>
          </a:p>
        </p:txBody>
      </p:sp>
      <p:sp>
        <p:nvSpPr>
          <p:cNvPr id="198" name="Shape 198"/>
          <p:cNvSpPr/>
          <p:nvPr/>
        </p:nvSpPr>
        <p:spPr>
          <a:xfrm>
            <a:off x="4886754" y="3599782"/>
            <a:ext cx="3404777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17 DE OCTUBRE</a:t>
            </a:r>
            <a:endParaRPr sz="3200" dirty="0"/>
          </a:p>
        </p:txBody>
      </p:sp>
      <p:sp>
        <p:nvSpPr>
          <p:cNvPr id="199" name="Shape 199"/>
          <p:cNvSpPr/>
          <p:nvPr/>
        </p:nvSpPr>
        <p:spPr>
          <a:xfrm>
            <a:off x="1244575" y="1038130"/>
            <a:ext cx="10689122" cy="11580509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841085" y="8320471"/>
            <a:ext cx="9818442" cy="726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3600" dirty="0"/>
          </a:p>
        </p:txBody>
      </p:sp>
      <p:sp>
        <p:nvSpPr>
          <p:cNvPr id="2" name="1 Rectángulo"/>
          <p:cNvSpPr/>
          <p:nvPr/>
        </p:nvSpPr>
        <p:spPr>
          <a:xfrm>
            <a:off x="1783588" y="4913784"/>
            <a:ext cx="885862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4200" dirty="0" smtClean="0">
                <a:latin typeface="Gotham"/>
              </a:rPr>
              <a:t>Por primera vez en la historia, el Festival La </a:t>
            </a:r>
            <a:r>
              <a:rPr lang="es-ES" sz="4200" dirty="0" err="1" smtClean="0">
                <a:latin typeface="Gotham"/>
              </a:rPr>
              <a:t>Lluna</a:t>
            </a:r>
            <a:r>
              <a:rPr lang="es-ES" sz="4200" dirty="0" smtClean="0">
                <a:latin typeface="Gotham"/>
              </a:rPr>
              <a:t> se presenta en Madrid. A la presentación asisten todas las miembros del Jurado, de los principales medios sectoriales, nuestro patrocinador </a:t>
            </a:r>
            <a:r>
              <a:rPr lang="es-ES" sz="4200" dirty="0" err="1" smtClean="0">
                <a:latin typeface="Gotham"/>
              </a:rPr>
              <a:t>Bankia</a:t>
            </a:r>
            <a:r>
              <a:rPr lang="es-ES" sz="4200" dirty="0" smtClean="0">
                <a:latin typeface="Gotham"/>
              </a:rPr>
              <a:t> y nuestros colaboradores SCOPEN y AEA.</a:t>
            </a:r>
          </a:p>
          <a:p>
            <a:pPr algn="l"/>
            <a:endParaRPr lang="es-ES" sz="4400" dirty="0">
              <a:latin typeface="Gotham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53" r="2890"/>
          <a:stretch/>
        </p:blipFill>
        <p:spPr>
          <a:xfrm>
            <a:off x="6318035" y="10076957"/>
            <a:ext cx="6009106" cy="2974557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183" y="7337528"/>
            <a:ext cx="10297144" cy="571932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364" y="1339976"/>
            <a:ext cx="8065963" cy="579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6106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3505334" y="1693788"/>
            <a:ext cx="6198812" cy="258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JURADO JÓVENES</a:t>
            </a:r>
          </a:p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 TALENTOS FASE 1</a:t>
            </a:r>
          </a:p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sz="3200" dirty="0" smtClean="0">
                <a:latin typeface="Gotham"/>
              </a:rPr>
              <a:t>14 DE NOVIEMBRE</a:t>
            </a:r>
            <a:endParaRPr sz="3200" dirty="0">
              <a:latin typeface="Gotham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6297328" y="3336938"/>
            <a:ext cx="144333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2064497" y="5303654"/>
            <a:ext cx="9479431" cy="6626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algn="just"/>
            <a:r>
              <a:rPr lang="es-ES" sz="3900" dirty="0" smtClean="0"/>
              <a:t>Celebramos una primera reunión del Jurado para valorar la Categoría de Jóvenes Talentos, formado por profesionales de las agencias de publicidad asociadas a </a:t>
            </a:r>
            <a:r>
              <a:rPr lang="es-ES" sz="3900" dirty="0" err="1" smtClean="0"/>
              <a:t>ComunitAD</a:t>
            </a:r>
            <a:r>
              <a:rPr lang="es-ES" sz="3900" dirty="0" smtClean="0"/>
              <a:t>.</a:t>
            </a:r>
          </a:p>
          <a:p>
            <a:pPr algn="just"/>
            <a:r>
              <a:rPr lang="es-ES" sz="3900" dirty="0" smtClean="0"/>
              <a:t>María </a:t>
            </a:r>
            <a:r>
              <a:rPr lang="es-ES" sz="3900" dirty="0" err="1" smtClean="0"/>
              <a:t>Gisbert</a:t>
            </a:r>
            <a:r>
              <a:rPr lang="es-ES" sz="3900" dirty="0" smtClean="0"/>
              <a:t>, Ana Niño, Marta Chillaron, Marta Castillo, Alba Guijarro, Esther </a:t>
            </a:r>
            <a:r>
              <a:rPr lang="es-ES" sz="3900" dirty="0" err="1" smtClean="0"/>
              <a:t>Hijano</a:t>
            </a:r>
            <a:r>
              <a:rPr lang="es-ES" sz="3900" dirty="0" smtClean="0"/>
              <a:t>, Laura Llopis, Noelia </a:t>
            </a:r>
            <a:r>
              <a:rPr lang="es-ES" sz="3900" dirty="0" err="1" smtClean="0"/>
              <a:t>Terrer</a:t>
            </a:r>
            <a:r>
              <a:rPr lang="es-ES" sz="3900" dirty="0" smtClean="0"/>
              <a:t>, Alicia Sánchez, Majo Alonso y Lola García</a:t>
            </a:r>
            <a:r>
              <a:rPr lang="es-ES" sz="3900" dirty="0"/>
              <a:t>.</a:t>
            </a:r>
            <a:endParaRPr lang="es-ES" sz="3900" dirty="0" smtClean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3412" r="4460" b="12176"/>
          <a:stretch/>
        </p:blipFill>
        <p:spPr>
          <a:xfrm>
            <a:off x="13028709" y="6353944"/>
            <a:ext cx="8812639" cy="610105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3514721" y="1730721"/>
            <a:ext cx="6198812" cy="2507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JURADO JÓVENES</a:t>
            </a:r>
          </a:p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 TALENTOS FASE 2</a:t>
            </a:r>
          </a:p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sz="2800" dirty="0" smtClean="0">
                <a:latin typeface="Gotham"/>
              </a:rPr>
              <a:t>20 DE NOVIEMBRE</a:t>
            </a:r>
            <a:endParaRPr sz="2800" dirty="0">
              <a:latin typeface="Gotham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6297328" y="3336938"/>
            <a:ext cx="144333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2064496" y="5663755"/>
            <a:ext cx="9479431" cy="5905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algn="just"/>
            <a:r>
              <a:rPr lang="es-ES" sz="3900" dirty="0" smtClean="0"/>
              <a:t>Tras la primera selección, se reúne en </a:t>
            </a:r>
            <a:r>
              <a:rPr lang="es-ES" sz="3900" dirty="0" err="1" smtClean="0"/>
              <a:t>Bankia</a:t>
            </a:r>
            <a:r>
              <a:rPr lang="es-ES" sz="3900" dirty="0" smtClean="0"/>
              <a:t> el Jurado en Fase para para decidir, entre los 10 finalistas, qué duplas son las ganadoras. Participan Marta Chillaron y Esther </a:t>
            </a:r>
            <a:r>
              <a:rPr lang="es-ES" sz="3900" dirty="0" err="1" smtClean="0"/>
              <a:t>Hijado</a:t>
            </a:r>
            <a:r>
              <a:rPr lang="es-ES" sz="3900" dirty="0" smtClean="0"/>
              <a:t> por parte de </a:t>
            </a:r>
            <a:r>
              <a:rPr lang="es-ES" sz="3900" dirty="0" err="1" smtClean="0"/>
              <a:t>ComunitAD</a:t>
            </a:r>
            <a:r>
              <a:rPr lang="es-ES" sz="3900" dirty="0" smtClean="0"/>
              <a:t>, Virginia Sánchez de </a:t>
            </a:r>
            <a:r>
              <a:rPr lang="es-ES" sz="3900" dirty="0" err="1" smtClean="0"/>
              <a:t>Bankia</a:t>
            </a:r>
            <a:r>
              <a:rPr lang="es-ES" sz="3900" dirty="0" smtClean="0"/>
              <a:t> y Nuria </a:t>
            </a:r>
            <a:r>
              <a:rPr lang="es-ES" sz="3900" dirty="0" err="1" smtClean="0"/>
              <a:t>Gutierrez</a:t>
            </a:r>
            <a:r>
              <a:rPr lang="es-ES" sz="3900" dirty="0" smtClean="0"/>
              <a:t> e Izaskun Ruiz de El Ruso de Rocky.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712" y="5688516"/>
            <a:ext cx="9569102" cy="62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2782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2671406" y="2137492"/>
            <a:ext cx="7835477" cy="106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JURADO #LALLUNA2018</a:t>
            </a:r>
            <a:endParaRPr b="1" dirty="0">
              <a:latin typeface="Gotham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4438681" y="3475437"/>
            <a:ext cx="3861634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22 DE NOVIEMBRE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2064497" y="4667072"/>
            <a:ext cx="9818442" cy="739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 algn="just"/>
            <a:r>
              <a:rPr lang="es-ES_tradnl" sz="3600" dirty="0" smtClean="0"/>
              <a:t>Se reúne en Madrid el Jurado de La </a:t>
            </a:r>
            <a:r>
              <a:rPr lang="es-ES_tradnl" sz="3600" dirty="0" err="1" smtClean="0"/>
              <a:t>Lluna</a:t>
            </a:r>
            <a:r>
              <a:rPr lang="es-ES_tradnl" sz="3600" dirty="0" smtClean="0"/>
              <a:t>, en una apasionante jornada para decidir el palmarés de la Octava Edición del Festival. Vito </a:t>
            </a:r>
            <a:r>
              <a:rPr lang="es-ES_tradnl" sz="3600" dirty="0" err="1" smtClean="0"/>
              <a:t>Reig</a:t>
            </a:r>
            <a:r>
              <a:rPr lang="es-ES_tradnl" sz="3600" dirty="0" smtClean="0"/>
              <a:t> (</a:t>
            </a:r>
            <a:r>
              <a:rPr lang="es-ES_tradnl" sz="3600" dirty="0" err="1" smtClean="0"/>
              <a:t>McCann</a:t>
            </a:r>
            <a:r>
              <a:rPr lang="es-ES_tradnl" sz="3600" dirty="0" smtClean="0"/>
              <a:t>), </a:t>
            </a:r>
            <a:r>
              <a:rPr lang="es-ES_tradnl" sz="3600" dirty="0" err="1" smtClean="0"/>
              <a:t>Munia</a:t>
            </a:r>
            <a:r>
              <a:rPr lang="es-ES_tradnl" sz="3600" dirty="0"/>
              <a:t> </a:t>
            </a:r>
            <a:r>
              <a:rPr lang="es-ES_tradnl" sz="3600" dirty="0" smtClean="0"/>
              <a:t>Bilbao (</a:t>
            </a:r>
            <a:r>
              <a:rPr lang="es-ES_tradnl" sz="3600" dirty="0" err="1" smtClean="0"/>
              <a:t>Sra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Rushmore</a:t>
            </a:r>
            <a:r>
              <a:rPr lang="es-ES_tradnl" sz="3600" dirty="0" smtClean="0"/>
              <a:t>), Alba Vence (FCB), Miriam Martínez (Mi querido Watson), Amaya Coronado (Lola Mullen </a:t>
            </a:r>
            <a:r>
              <a:rPr lang="es-ES_tradnl" sz="3600" dirty="0" err="1" smtClean="0"/>
              <a:t>Lowe</a:t>
            </a:r>
            <a:r>
              <a:rPr lang="es-ES_tradnl" sz="3600" dirty="0" smtClean="0"/>
              <a:t>), Nieves Durán (Y&amp;R), Marta </a:t>
            </a:r>
            <a:r>
              <a:rPr lang="es-ES_tradnl" sz="3600" dirty="0" err="1" smtClean="0"/>
              <a:t>Lugrís</a:t>
            </a:r>
            <a:r>
              <a:rPr lang="es-ES_tradnl" sz="3600" dirty="0" smtClean="0"/>
              <a:t> (</a:t>
            </a:r>
            <a:r>
              <a:rPr lang="es-ES_tradnl" sz="3600" dirty="0" err="1" smtClean="0"/>
              <a:t>SwingSwing</a:t>
            </a:r>
            <a:r>
              <a:rPr lang="es-ES_tradnl" sz="3600" dirty="0" smtClean="0"/>
              <a:t>), Clara </a:t>
            </a:r>
            <a:r>
              <a:rPr lang="es-ES_tradnl" sz="3600" dirty="0" err="1" smtClean="0"/>
              <a:t>Marchán</a:t>
            </a:r>
            <a:r>
              <a:rPr lang="es-ES_tradnl" sz="3600" dirty="0" smtClean="0"/>
              <a:t> (Leo </a:t>
            </a:r>
            <a:r>
              <a:rPr lang="es-ES_tradnl" sz="3600" dirty="0" err="1" smtClean="0"/>
              <a:t>Burnett</a:t>
            </a:r>
            <a:r>
              <a:rPr lang="es-ES_tradnl" sz="3600" dirty="0" smtClean="0"/>
              <a:t>), Lidia Sanz (AEA), Ana Castro (Coca Cola) y </a:t>
            </a:r>
            <a:r>
              <a:rPr lang="es-ES_tradnl" sz="3600" dirty="0" smtClean="0">
                <a:latin typeface="Gotham"/>
              </a:rPr>
              <a:t>César </a:t>
            </a:r>
            <a:r>
              <a:rPr lang="es-ES_tradnl" sz="3600" dirty="0" err="1" smtClean="0">
                <a:latin typeface="Gotham"/>
              </a:rPr>
              <a:t>Vacchiano</a:t>
            </a:r>
            <a:r>
              <a:rPr lang="es-ES_tradnl" sz="3600" dirty="0" smtClean="0">
                <a:latin typeface="Gotham"/>
              </a:rPr>
              <a:t> (Secretario).</a:t>
            </a:r>
            <a:endParaRPr sz="3600" dirty="0">
              <a:latin typeface="Gotham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946" y="5602484"/>
            <a:ext cx="11073055" cy="590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03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344333" y="64905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2169366" y="1047497"/>
            <a:ext cx="7837081" cy="106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GALA EN LA RAMBLETA</a:t>
            </a:r>
            <a:endParaRPr b="1" dirty="0">
              <a:latin typeface="Gotham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4157087" y="2072648"/>
            <a:ext cx="3861634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29 DE NOVIEMBRE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798655" y="369173"/>
            <a:ext cx="10470889" cy="3803645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5122" name="Picture 2" descr="C:\Users\SERVER\Downloads\_VA_2621_Multimedia-ampli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49" y="5937662"/>
            <a:ext cx="7841255" cy="523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ERVER\Downloads\_VA_2812_Multimedia-ampli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9663" y="587264"/>
            <a:ext cx="7511922" cy="501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ERVER\Downloads\_VA_4108_Multimedia-amplia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9663" y="5921896"/>
            <a:ext cx="7733084" cy="515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ERVER\Downloads\_VA_3985_Multimedia-ampliad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60" y="5921896"/>
            <a:ext cx="7841255" cy="523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2534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4400245" y="2137492"/>
            <a:ext cx="4377800" cy="106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La </a:t>
            </a:r>
            <a:r>
              <a:rPr lang="es-ES" b="1" dirty="0" err="1" smtClean="0">
                <a:latin typeface="Gotham"/>
              </a:rPr>
              <a:t>Lluna</a:t>
            </a:r>
            <a:r>
              <a:rPr lang="es-ES" b="1" dirty="0" smtClean="0">
                <a:latin typeface="Gotham"/>
              </a:rPr>
              <a:t> 2018</a:t>
            </a:r>
            <a:endParaRPr b="1" dirty="0">
              <a:latin typeface="Gotham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4438678" y="3475437"/>
            <a:ext cx="3861634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29 DE NOVIEMBRE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1462807" y="1038131"/>
            <a:ext cx="10470889" cy="3803645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4" name="3 CuadroTexto"/>
          <p:cNvSpPr txBox="1"/>
          <p:nvPr/>
        </p:nvSpPr>
        <p:spPr>
          <a:xfrm>
            <a:off x="1894576" y="5868341"/>
            <a:ext cx="10039120" cy="62998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-&gt;362 piezas presentadas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dirty="0" smtClean="0"/>
              <a:t>+63 Jóvenes Talentos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-Aforo completo (600 personas)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dirty="0" smtClean="0"/>
              <a:t>-Por primera vez </a:t>
            </a:r>
            <a:r>
              <a:rPr lang="es-ES" dirty="0" err="1" smtClean="0"/>
              <a:t>eN</a:t>
            </a:r>
            <a:r>
              <a:rPr lang="es-ES" dirty="0" smtClean="0"/>
              <a:t> la historia, presencia del </a:t>
            </a:r>
            <a:r>
              <a:rPr lang="es-ES" dirty="0" err="1" smtClean="0"/>
              <a:t>President</a:t>
            </a:r>
            <a:r>
              <a:rPr lang="es-ES" dirty="0" smtClean="0"/>
              <a:t> de la Generalitat Valenciana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-Más de 50 marcas presentes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dirty="0" smtClean="0"/>
              <a:t>-Trabajos de 32 agencias distintas</a:t>
            </a:r>
            <a:endParaRPr kumimoji="0" lang="es-E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146" name="Picture 2" descr="C:\Users\SERVER\Downloads\_VA_2339_Multimedia-ampli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064" y="5762400"/>
            <a:ext cx="9603472" cy="64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9541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4007512" y="2179939"/>
            <a:ext cx="5163272" cy="982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Comida Navidad</a:t>
            </a:r>
            <a:endParaRPr b="1" dirty="0">
              <a:latin typeface="Gotham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4530055" y="3475437"/>
            <a:ext cx="3678891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13 DE DICIEMBRE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1462807" y="1038131"/>
            <a:ext cx="10470889" cy="3803645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4" name="3 CuadroTexto"/>
          <p:cNvSpPr txBox="1"/>
          <p:nvPr/>
        </p:nvSpPr>
        <p:spPr>
          <a:xfrm>
            <a:off x="1349940" y="8176666"/>
            <a:ext cx="10039120" cy="1683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Junta Directiva abierta y Comida de Navidad en </a:t>
            </a:r>
            <a:r>
              <a:rPr kumimoji="0" lang="es-ES" sz="5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Convent</a:t>
            </a:r>
            <a:r>
              <a:rPr kumimoji="0" lang="es-E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Carmen</a:t>
            </a:r>
            <a:endParaRPr kumimoji="0" lang="es-E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751" y="5921894"/>
            <a:ext cx="9649072" cy="543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4681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230623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1225291" y="1886547"/>
            <a:ext cx="10765767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ENCUENTROS 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PRESIDENCIA-VICEPRESIDENTES</a:t>
            </a:r>
            <a:endParaRPr b="1" dirty="0"/>
          </a:p>
        </p:txBody>
      </p:sp>
      <p:sp>
        <p:nvSpPr>
          <p:cNvPr id="198" name="Shape 198"/>
          <p:cNvSpPr/>
          <p:nvPr/>
        </p:nvSpPr>
        <p:spPr>
          <a:xfrm>
            <a:off x="6516975" y="3599782"/>
            <a:ext cx="144334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endParaRPr sz="3200" dirty="0"/>
          </a:p>
        </p:txBody>
      </p:sp>
      <p:sp>
        <p:nvSpPr>
          <p:cNvPr id="199" name="Shape 199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860768" y="5040467"/>
            <a:ext cx="9630835" cy="5961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Durante el año 2018, Xavi </a:t>
            </a:r>
            <a:r>
              <a:rPr lang="es-ES" sz="4200" dirty="0" err="1" smtClean="0">
                <a:latin typeface="Gotham"/>
              </a:rPr>
              <a:t>Sempere</a:t>
            </a:r>
            <a:r>
              <a:rPr lang="es-ES" sz="4200" dirty="0" smtClean="0">
                <a:latin typeface="Gotham"/>
              </a:rPr>
              <a:t> </a:t>
            </a:r>
            <a:r>
              <a:rPr lang="es-ES" sz="4200" dirty="0" err="1" smtClean="0">
                <a:latin typeface="Gotham"/>
              </a:rPr>
              <a:t>actió</a:t>
            </a:r>
            <a:r>
              <a:rPr lang="es-ES" sz="4200" dirty="0" smtClean="0">
                <a:latin typeface="Gotham"/>
              </a:rPr>
              <a:t> las reuniones cada dos semanas junto a la Dirección Ejecutiva y los Vicepresidentes para preparar las diversas actividades. En la imagen, reunión en el Mercado de Colón en los días previos al encuentro con el </a:t>
            </a:r>
            <a:r>
              <a:rPr lang="es-ES" sz="4200" dirty="0" err="1" smtClean="0">
                <a:latin typeface="Gotham"/>
              </a:rPr>
              <a:t>President</a:t>
            </a:r>
            <a:r>
              <a:rPr lang="es-ES" sz="4200" dirty="0" smtClean="0">
                <a:latin typeface="Gotham"/>
              </a:rPr>
              <a:t> de la Generalitat Valenciana, </a:t>
            </a:r>
            <a:r>
              <a:rPr lang="es-ES" sz="4200" dirty="0" err="1" smtClean="0">
                <a:latin typeface="Gotham"/>
              </a:rPr>
              <a:t>Ximo</a:t>
            </a:r>
            <a:r>
              <a:rPr lang="es-ES" sz="4200" dirty="0" smtClean="0">
                <a:latin typeface="Gotham"/>
              </a:rPr>
              <a:t> Puig.</a:t>
            </a:r>
            <a:endParaRPr lang="es-ES" sz="4200" dirty="0">
              <a:latin typeface="Gotham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040" y="2818695"/>
            <a:ext cx="8935849" cy="893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180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t="13863" b="14955"/>
          <a:stretch>
            <a:fillRect/>
          </a:stretch>
        </p:blipFill>
        <p:spPr>
          <a:xfrm>
            <a:off x="9399887" y="-22868"/>
            <a:ext cx="14957621" cy="13761736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1700199" y="5631704"/>
            <a:ext cx="6327052" cy="2452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>
                <a:latin typeface="Gotham Medium"/>
                <a:ea typeface="Meiryo UI" pitchFamily="34" charset="-128"/>
                <a:cs typeface="Meiryo UI" pitchFamily="34" charset="-128"/>
              </a:rPr>
              <a:t>ACTIVIDADES 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>
                <a:latin typeface="Gotham Medium"/>
                <a:ea typeface="Meiryo UI" pitchFamily="34" charset="-128"/>
                <a:cs typeface="Meiryo UI" pitchFamily="34" charset="-128"/>
              </a:rPr>
              <a:t>DESARROLLADAS 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>
                <a:latin typeface="Gotham Medium"/>
                <a:ea typeface="Meiryo UI" pitchFamily="34" charset="-128"/>
                <a:cs typeface="Meiryo UI" pitchFamily="34" charset="-128"/>
              </a:rPr>
              <a:t>EN </a:t>
            </a:r>
            <a:r>
              <a:rPr b="1" dirty="0" smtClean="0">
                <a:latin typeface="Gotham Medium"/>
                <a:ea typeface="Meiryo UI" pitchFamily="34" charset="-128"/>
                <a:cs typeface="Meiryo UI" pitchFamily="34" charset="-128"/>
              </a:rPr>
              <a:t>201</a:t>
            </a:r>
            <a:r>
              <a:rPr lang="es-ES" b="1" dirty="0">
                <a:latin typeface="Gotham Medium"/>
                <a:ea typeface="Meiryo UI" pitchFamily="34" charset="-128"/>
                <a:cs typeface="Meiryo UI" pitchFamily="34" charset="-128"/>
              </a:rPr>
              <a:t>8</a:t>
            </a:r>
            <a:endParaRPr b="1" dirty="0">
              <a:latin typeface="Gotham Medium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2050" name="Picture 2" descr="C:\Users\EQUIPO 3\Desktop\COMUNIT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896" y="9018240"/>
            <a:ext cx="620141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2100518" y="2271267"/>
            <a:ext cx="9015288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COLABORACIONES MEDIOS</a:t>
            </a:r>
            <a:endParaRPr b="1" dirty="0"/>
          </a:p>
        </p:txBody>
      </p:sp>
      <p:sp>
        <p:nvSpPr>
          <p:cNvPr id="199" name="Shape 199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860768" y="6009964"/>
            <a:ext cx="9630835" cy="4022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Desde septiembre de 2018, </a:t>
            </a:r>
            <a:r>
              <a:rPr lang="es-ES" sz="4200" dirty="0" err="1" smtClean="0">
                <a:latin typeface="Gotham"/>
              </a:rPr>
              <a:t>ComunitAD</a:t>
            </a:r>
            <a:r>
              <a:rPr lang="es-ES" sz="4200" dirty="0" smtClean="0">
                <a:latin typeface="Gotham"/>
              </a:rPr>
              <a:t> participa cada dos semanas en el programa </a:t>
            </a:r>
            <a:r>
              <a:rPr lang="es-ES" sz="4200" b="1" dirty="0" smtClean="0">
                <a:latin typeface="Gotham"/>
              </a:rPr>
              <a:t>"En Comunicación</a:t>
            </a:r>
            <a:r>
              <a:rPr lang="es-ES" sz="4200" b="1" dirty="0">
                <a:latin typeface="Gotham"/>
              </a:rPr>
              <a:t>" de Capital Radio </a:t>
            </a:r>
            <a:r>
              <a:rPr lang="es-ES" sz="4200" dirty="0">
                <a:latin typeface="Gotham"/>
              </a:rPr>
              <a:t>para hablar sobre la industria publicitaria valenciana y la labor de </a:t>
            </a:r>
            <a:r>
              <a:rPr lang="es-ES" sz="4200" dirty="0" err="1" smtClean="0">
                <a:latin typeface="Gotham"/>
              </a:rPr>
              <a:t>ComunitAD</a:t>
            </a:r>
            <a:r>
              <a:rPr lang="es-ES" sz="4200" dirty="0" smtClean="0">
                <a:latin typeface="Gotham"/>
              </a:rPr>
              <a:t>.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088" y="2890703"/>
            <a:ext cx="7772400" cy="81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076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2119608" y="2074735"/>
            <a:ext cx="9015288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lang="es-ES" b="1" dirty="0" smtClean="0"/>
              <a:t>COLABORACIONES MEDIOS</a:t>
            </a:r>
            <a:endParaRPr b="1" dirty="0"/>
          </a:p>
        </p:txBody>
      </p:sp>
      <p:sp>
        <p:nvSpPr>
          <p:cNvPr id="217" name="Shape 217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" name="1 CuadroTexto"/>
          <p:cNvSpPr txBox="1"/>
          <p:nvPr/>
        </p:nvSpPr>
        <p:spPr>
          <a:xfrm>
            <a:off x="1922052" y="4507043"/>
            <a:ext cx="8959044" cy="8177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just"/>
            <a:r>
              <a:rPr lang="es-ES" sz="4000" dirty="0">
                <a:latin typeface="Gotham"/>
              </a:rPr>
              <a:t>Durante este año, </a:t>
            </a:r>
            <a:r>
              <a:rPr lang="es-ES" sz="4000" dirty="0" err="1">
                <a:latin typeface="Gotham"/>
              </a:rPr>
              <a:t>ComunitAD</a:t>
            </a:r>
            <a:r>
              <a:rPr lang="es-ES" sz="4000" dirty="0">
                <a:latin typeface="Gotham"/>
              </a:rPr>
              <a:t> ha aparecido, con </a:t>
            </a:r>
            <a:r>
              <a:rPr lang="es-ES" sz="4000" dirty="0" smtClean="0">
                <a:latin typeface="Gotham"/>
              </a:rPr>
              <a:t>motivo </a:t>
            </a:r>
            <a:r>
              <a:rPr lang="es-ES" sz="4000" dirty="0">
                <a:latin typeface="Gotham"/>
              </a:rPr>
              <a:t>de sus actividades y el Festival La </a:t>
            </a:r>
            <a:r>
              <a:rPr lang="es-ES" sz="4000" dirty="0" err="1">
                <a:latin typeface="Gotham"/>
              </a:rPr>
              <a:t>Lluna</a:t>
            </a:r>
            <a:r>
              <a:rPr lang="es-ES" sz="4000" dirty="0">
                <a:latin typeface="Gotham"/>
              </a:rPr>
              <a:t>, en Valencia Plaza, Las Provincias, Levante-EMV, Economía 3, </a:t>
            </a:r>
            <a:r>
              <a:rPr lang="es-ES" sz="4000" dirty="0" err="1">
                <a:latin typeface="Gotham"/>
              </a:rPr>
              <a:t>Hello</a:t>
            </a:r>
            <a:r>
              <a:rPr lang="es-ES" sz="4000" dirty="0">
                <a:latin typeface="Gotham"/>
              </a:rPr>
              <a:t> </a:t>
            </a:r>
            <a:r>
              <a:rPr lang="es-ES" sz="4000" dirty="0" smtClean="0">
                <a:latin typeface="Gotham"/>
              </a:rPr>
              <a:t>Valencia, Control Publicidad, El Publicista, </a:t>
            </a:r>
            <a:r>
              <a:rPr lang="es-ES" sz="4000" dirty="0" err="1" smtClean="0">
                <a:latin typeface="Gotham"/>
              </a:rPr>
              <a:t>Reason</a:t>
            </a:r>
            <a:r>
              <a:rPr lang="es-ES" sz="4000" dirty="0" smtClean="0">
                <a:latin typeface="Gotham"/>
              </a:rPr>
              <a:t> </a:t>
            </a:r>
            <a:r>
              <a:rPr lang="es-ES" sz="4000" dirty="0" err="1" smtClean="0">
                <a:latin typeface="Gotham"/>
              </a:rPr>
              <a:t>Why</a:t>
            </a:r>
            <a:r>
              <a:rPr lang="es-ES" sz="4000" dirty="0" smtClean="0">
                <a:latin typeface="Gotham"/>
              </a:rPr>
              <a:t>, Anuncios, Marketing Directo, COPE, CV Radio, EFE, Programa Publicidad, El Mundo, El Economista, La Vanguardia, … </a:t>
            </a:r>
            <a:endParaRPr lang="es-ES" sz="4000" dirty="0">
              <a:latin typeface="Gotham"/>
            </a:endParaRPr>
          </a:p>
          <a:p>
            <a:pPr algn="just"/>
            <a:endParaRPr lang="es-ES" sz="4000" dirty="0" smtClean="0">
              <a:latin typeface="Gotham"/>
            </a:endParaRPr>
          </a:p>
          <a:p>
            <a:pPr algn="just"/>
            <a:r>
              <a:rPr lang="es-ES" sz="4000" dirty="0" smtClean="0">
                <a:latin typeface="Gotham"/>
              </a:rPr>
              <a:t>En la imagen, foto de la entrevista en </a:t>
            </a:r>
            <a:r>
              <a:rPr lang="es-ES" sz="4000" b="1" dirty="0" smtClean="0">
                <a:latin typeface="Gotham"/>
              </a:rPr>
              <a:t>El Publicista </a:t>
            </a:r>
            <a:r>
              <a:rPr lang="es-ES" sz="4000" dirty="0" smtClean="0">
                <a:latin typeface="Gotham"/>
              </a:rPr>
              <a:t>a Xavi </a:t>
            </a:r>
            <a:r>
              <a:rPr lang="es-ES" sz="4000" dirty="0" err="1" smtClean="0">
                <a:latin typeface="Gotham"/>
              </a:rPr>
              <a:t>Sempere</a:t>
            </a:r>
            <a:r>
              <a:rPr lang="es-ES" sz="4200" dirty="0" smtClean="0">
                <a:latin typeface="Gotham"/>
              </a:rPr>
              <a:t>.</a:t>
            </a:r>
            <a:endParaRPr kumimoji="0" lang="es-E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"/>
              <a:sym typeface="Helvetica Light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r="8704"/>
          <a:stretch/>
        </p:blipFill>
        <p:spPr>
          <a:xfrm>
            <a:off x="12119992" y="4968707"/>
            <a:ext cx="9660973" cy="62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891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45f03f26425243.563550649cfe8.png"/>
          <p:cNvPicPr>
            <a:picLocks noChangeAspect="1"/>
          </p:cNvPicPr>
          <p:nvPr/>
        </p:nvPicPr>
        <p:blipFill>
          <a:blip r:embed="rId2">
            <a:extLst/>
          </a:blip>
          <a:srcRect t="9746" r="15678"/>
          <a:stretch>
            <a:fillRect/>
          </a:stretch>
        </p:blipFill>
        <p:spPr>
          <a:xfrm>
            <a:off x="5351240" y="3211670"/>
            <a:ext cx="13928085" cy="8975812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3330454" y="6016424"/>
            <a:ext cx="3066544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>
                <a:latin typeface="Gotham Medium"/>
              </a:rPr>
              <a:t>MEDIOS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>
                <a:latin typeface="Gotham Medium"/>
              </a:rPr>
              <a:t>PROPIOS</a:t>
            </a:r>
          </a:p>
        </p:txBody>
      </p:sp>
      <p:sp>
        <p:nvSpPr>
          <p:cNvPr id="212" name="Shape 212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3075" name="Picture 3" descr="C:\Users\EQUIPO 3\Desktop\COMUNIT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46" y="8442176"/>
            <a:ext cx="560128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2226192" y="2074735"/>
            <a:ext cx="8802088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b="1" dirty="0"/>
              <a:t>ASOCIADOS Y SHOWROOM</a:t>
            </a:r>
          </a:p>
        </p:txBody>
      </p:sp>
      <p:sp>
        <p:nvSpPr>
          <p:cNvPr id="223" name="Shape 223"/>
          <p:cNvSpPr/>
          <p:nvPr/>
        </p:nvSpPr>
        <p:spPr>
          <a:xfrm>
            <a:off x="3695056" y="2931621"/>
            <a:ext cx="5138283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b="1" dirty="0">
                <a:latin typeface="Gotham"/>
              </a:rPr>
              <a:t>(COMUNITAD)</a:t>
            </a:r>
          </a:p>
        </p:txBody>
      </p:sp>
      <p:sp>
        <p:nvSpPr>
          <p:cNvPr id="224" name="Shape 224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" name="1 CuadroTexto"/>
          <p:cNvSpPr txBox="1"/>
          <p:nvPr/>
        </p:nvSpPr>
        <p:spPr>
          <a:xfrm>
            <a:off x="2000043" y="7279413"/>
            <a:ext cx="9875155" cy="20832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otham"/>
                <a:sym typeface="Helvetica Light"/>
              </a:rPr>
              <a:t>En estos apartados se pretende visibilizar a los asociados y sus principales</a:t>
            </a:r>
            <a:r>
              <a:rPr kumimoji="0" lang="es-ES" sz="4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otham"/>
                <a:sym typeface="Helvetica Light"/>
              </a:rPr>
              <a:t> trabajos.</a:t>
            </a:r>
            <a:endParaRPr kumimoji="0" lang="es-E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"/>
              <a:sym typeface="Helvetica Ligh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7"/>
          <a:stretch/>
        </p:blipFill>
        <p:spPr bwMode="auto">
          <a:xfrm>
            <a:off x="12751386" y="2074735"/>
            <a:ext cx="8126897" cy="687166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"/>
          <a:stretch/>
        </p:blipFill>
        <p:spPr bwMode="auto">
          <a:xfrm>
            <a:off x="14568263" y="6115154"/>
            <a:ext cx="8130161" cy="684365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3185712" y="2033321"/>
            <a:ext cx="581088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b="1" dirty="0"/>
              <a:t>REDES SOCIALES</a:t>
            </a:r>
          </a:p>
        </p:txBody>
      </p:sp>
      <p:sp>
        <p:nvSpPr>
          <p:cNvPr id="229" name="Shape 229"/>
          <p:cNvSpPr/>
          <p:nvPr/>
        </p:nvSpPr>
        <p:spPr>
          <a:xfrm>
            <a:off x="3846952" y="2989809"/>
            <a:ext cx="4488407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b="1" dirty="0"/>
              <a:t>(</a:t>
            </a:r>
            <a:r>
              <a:rPr b="1" dirty="0">
                <a:latin typeface="Gotham"/>
              </a:rPr>
              <a:t>COMUNITAD</a:t>
            </a:r>
            <a:r>
              <a:rPr b="1" dirty="0"/>
              <a:t>)</a:t>
            </a:r>
          </a:p>
        </p:txBody>
      </p:sp>
      <p:sp>
        <p:nvSpPr>
          <p:cNvPr id="230" name="Shape 230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1759837" y="5314953"/>
            <a:ext cx="10173860" cy="6099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dirty="0" smtClean="0">
                <a:latin typeface="Gotham"/>
              </a:rPr>
              <a:t>FACEBOOK</a:t>
            </a:r>
            <a:endParaRPr lang="es-ES" dirty="0" smtClean="0">
              <a:latin typeface="Gotham"/>
            </a:endParaRPr>
          </a:p>
          <a:p>
            <a:pPr algn="l">
              <a:lnSpc>
                <a:spcPct val="15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lang="es-ES" dirty="0" smtClean="0">
                <a:latin typeface="Gotham"/>
              </a:rPr>
              <a:t>3335 </a:t>
            </a:r>
            <a:r>
              <a:rPr dirty="0" err="1" smtClean="0">
                <a:latin typeface="Gotham"/>
              </a:rPr>
              <a:t>seguidores</a:t>
            </a:r>
            <a:r>
              <a:rPr lang="es-ES" dirty="0" smtClean="0">
                <a:latin typeface="Gotham"/>
              </a:rPr>
              <a:t> (+296)</a:t>
            </a:r>
            <a:endParaRPr dirty="0">
              <a:latin typeface="Gotham"/>
            </a:endParaRP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dirty="0" smtClean="0">
                <a:latin typeface="Gotham"/>
              </a:rPr>
              <a:t>TWITTER</a:t>
            </a:r>
            <a:endParaRPr lang="es-ES" dirty="0" smtClean="0">
              <a:latin typeface="Gotham"/>
            </a:endParaRPr>
          </a:p>
          <a:p>
            <a:pPr algn="l">
              <a:lnSpc>
                <a:spcPct val="15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lang="es-ES" dirty="0" smtClean="0">
                <a:latin typeface="Gotham"/>
              </a:rPr>
              <a:t>2195</a:t>
            </a:r>
            <a:r>
              <a:rPr dirty="0" smtClean="0">
                <a:latin typeface="Gotham"/>
              </a:rPr>
              <a:t> </a:t>
            </a:r>
            <a:r>
              <a:rPr dirty="0" err="1" smtClean="0">
                <a:latin typeface="Gotham"/>
              </a:rPr>
              <a:t>seguidores</a:t>
            </a:r>
            <a:r>
              <a:rPr lang="es-ES" dirty="0" smtClean="0">
                <a:latin typeface="Gotham"/>
              </a:rPr>
              <a:t> (+159)</a:t>
            </a:r>
            <a:endParaRPr dirty="0">
              <a:latin typeface="Gotham"/>
            </a:endParaRP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dirty="0" smtClean="0">
                <a:latin typeface="Gotham"/>
              </a:rPr>
              <a:t>INSTAGRAM</a:t>
            </a:r>
            <a:endParaRPr lang="es-ES" dirty="0" smtClean="0">
              <a:latin typeface="Gotham"/>
            </a:endParaRPr>
          </a:p>
          <a:p>
            <a:pPr algn="l">
              <a:lnSpc>
                <a:spcPct val="15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lang="es-ES" dirty="0" smtClean="0">
                <a:latin typeface="Gotham"/>
              </a:rPr>
              <a:t>705 </a:t>
            </a:r>
            <a:r>
              <a:rPr dirty="0" err="1" smtClean="0">
                <a:latin typeface="Gotham"/>
              </a:rPr>
              <a:t>seguidores</a:t>
            </a:r>
            <a:r>
              <a:rPr lang="es-ES" dirty="0" smtClean="0">
                <a:latin typeface="Gotham"/>
              </a:rPr>
              <a:t> (+402)</a:t>
            </a:r>
            <a:endParaRPr dirty="0">
              <a:latin typeface="Gotham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184" y="5341593"/>
            <a:ext cx="7414163" cy="36601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22403" r="20734" b="14498"/>
          <a:stretch/>
        </p:blipFill>
        <p:spPr>
          <a:xfrm>
            <a:off x="12768064" y="1797269"/>
            <a:ext cx="7472810" cy="49042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11182" r="11889" b="31485"/>
          <a:stretch/>
        </p:blipFill>
        <p:spPr>
          <a:xfrm>
            <a:off x="13881369" y="5076497"/>
            <a:ext cx="7472810" cy="4456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8886" r="10419" b="15288"/>
          <a:stretch/>
        </p:blipFill>
        <p:spPr>
          <a:xfrm>
            <a:off x="14856296" y="7535917"/>
            <a:ext cx="7505995" cy="53531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5423517" y="2120905"/>
            <a:ext cx="206947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b="1" dirty="0"/>
              <a:t>NEWS</a:t>
            </a:r>
          </a:p>
        </p:txBody>
      </p:sp>
      <p:sp>
        <p:nvSpPr>
          <p:cNvPr id="238" name="Shape 238"/>
          <p:cNvSpPr/>
          <p:nvPr/>
        </p:nvSpPr>
        <p:spPr>
          <a:xfrm>
            <a:off x="4214050" y="2984718"/>
            <a:ext cx="4488407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b="1" dirty="0"/>
              <a:t>(COMUNITAD)</a:t>
            </a:r>
          </a:p>
        </p:txBody>
      </p:sp>
      <p:sp>
        <p:nvSpPr>
          <p:cNvPr id="239" name="Shape 239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1785237" y="5290276"/>
            <a:ext cx="9633198" cy="6761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300" u="sng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sz="4200" dirty="0" err="1">
                <a:latin typeface="Gotham"/>
              </a:rPr>
              <a:t>Boletín</a:t>
            </a:r>
            <a:r>
              <a:rPr sz="4200" dirty="0">
                <a:latin typeface="Gotham"/>
              </a:rPr>
              <a:t> a </a:t>
            </a:r>
            <a:r>
              <a:rPr sz="4200" dirty="0" err="1">
                <a:latin typeface="Gotham"/>
              </a:rPr>
              <a:t>disposición</a:t>
            </a:r>
            <a:r>
              <a:rPr sz="4200" dirty="0">
                <a:latin typeface="Gotham"/>
              </a:rPr>
              <a:t> de los </a:t>
            </a:r>
            <a:r>
              <a:rPr sz="4200" dirty="0" err="1">
                <a:latin typeface="Gotham"/>
              </a:rPr>
              <a:t>asociados</a:t>
            </a:r>
            <a:endParaRPr sz="4200" dirty="0">
              <a:latin typeface="Gotham"/>
            </a:endParaRPr>
          </a:p>
          <a:p>
            <a:pPr algn="l"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200" dirty="0">
              <a:latin typeface="Gotham"/>
            </a:endParaRPr>
          </a:p>
          <a:p>
            <a:pPr algn="l"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sz="4200" dirty="0">
                <a:latin typeface="Gotham"/>
              </a:rPr>
              <a:t>La </a:t>
            </a:r>
            <a:r>
              <a:rPr sz="4200" dirty="0" err="1">
                <a:latin typeface="Gotham"/>
              </a:rPr>
              <a:t>elaboración</a:t>
            </a:r>
            <a:r>
              <a:rPr sz="4200" dirty="0">
                <a:latin typeface="Gotham"/>
              </a:rPr>
              <a:t> </a:t>
            </a:r>
            <a:r>
              <a:rPr sz="4200" dirty="0" smtClean="0">
                <a:latin typeface="Gotham"/>
              </a:rPr>
              <a:t>se </a:t>
            </a:r>
            <a:r>
              <a:rPr sz="4200" dirty="0" err="1">
                <a:latin typeface="Gotham"/>
              </a:rPr>
              <a:t>realiza</a:t>
            </a:r>
            <a:r>
              <a:rPr sz="4200" dirty="0">
                <a:latin typeface="Gotham"/>
              </a:rPr>
              <a:t> </a:t>
            </a:r>
            <a:r>
              <a:rPr sz="4200" dirty="0" err="1">
                <a:latin typeface="Gotham"/>
              </a:rPr>
              <a:t>cada</a:t>
            </a:r>
            <a:r>
              <a:rPr sz="4200" dirty="0">
                <a:latin typeface="Gotham"/>
              </a:rPr>
              <a:t> </a:t>
            </a:r>
            <a:r>
              <a:rPr sz="4200" dirty="0" err="1" smtClean="0">
                <a:latin typeface="Gotham"/>
              </a:rPr>
              <a:t>semana</a:t>
            </a:r>
            <a:r>
              <a:rPr lang="es-ES" sz="4200" dirty="0" smtClean="0">
                <a:latin typeface="Gotham"/>
              </a:rPr>
              <a:t> (se envía a </a:t>
            </a:r>
            <a:r>
              <a:rPr lang="es-ES" sz="4200" b="1" dirty="0" smtClean="0">
                <a:latin typeface="Gotham"/>
              </a:rPr>
              <a:t>más de 1.000 contactos</a:t>
            </a:r>
            <a:r>
              <a:rPr lang="es-ES" sz="4200" dirty="0" smtClean="0">
                <a:latin typeface="Gotham"/>
              </a:rPr>
              <a:t>)</a:t>
            </a:r>
            <a:r>
              <a:rPr sz="4200" dirty="0" smtClean="0">
                <a:latin typeface="Gotham"/>
              </a:rPr>
              <a:t> </a:t>
            </a:r>
            <a:r>
              <a:rPr sz="4200" dirty="0" err="1" smtClean="0">
                <a:latin typeface="Gotham"/>
              </a:rPr>
              <a:t>para</a:t>
            </a:r>
            <a:r>
              <a:rPr lang="es-ES" sz="4200" dirty="0" smtClean="0">
                <a:latin typeface="Gotham"/>
              </a:rPr>
              <a:t> </a:t>
            </a:r>
            <a:r>
              <a:rPr sz="4200" dirty="0" err="1" smtClean="0">
                <a:latin typeface="Gotham"/>
              </a:rPr>
              <a:t>mantener</a:t>
            </a:r>
            <a:r>
              <a:rPr sz="4200" dirty="0" smtClean="0">
                <a:latin typeface="Gotham"/>
              </a:rPr>
              <a:t> </a:t>
            </a:r>
            <a:r>
              <a:rPr sz="4200" dirty="0" err="1">
                <a:latin typeface="Gotham"/>
              </a:rPr>
              <a:t>informados</a:t>
            </a:r>
            <a:r>
              <a:rPr sz="4200" dirty="0">
                <a:latin typeface="Gotham"/>
              </a:rPr>
              <a:t> a los </a:t>
            </a:r>
            <a:r>
              <a:rPr sz="4200" dirty="0" err="1">
                <a:latin typeface="Gotham"/>
              </a:rPr>
              <a:t>asociados</a:t>
            </a:r>
            <a:r>
              <a:rPr sz="4200" dirty="0">
                <a:latin typeface="Gotham"/>
              </a:rPr>
              <a:t> de </a:t>
            </a:r>
            <a:r>
              <a:rPr sz="4200" dirty="0" err="1">
                <a:latin typeface="Gotham"/>
              </a:rPr>
              <a:t>las</a:t>
            </a:r>
            <a:r>
              <a:rPr sz="4200" dirty="0">
                <a:latin typeface="Gotham"/>
              </a:rPr>
              <a:t> </a:t>
            </a:r>
            <a:r>
              <a:rPr sz="4200" dirty="0" err="1">
                <a:latin typeface="Gotham"/>
              </a:rPr>
              <a:t>noticias</a:t>
            </a:r>
            <a:r>
              <a:rPr sz="4200" dirty="0">
                <a:latin typeface="Gotham"/>
              </a:rPr>
              <a:t> </a:t>
            </a:r>
            <a:r>
              <a:rPr sz="4200" dirty="0" err="1">
                <a:latin typeface="Gotham"/>
              </a:rPr>
              <a:t>más</a:t>
            </a:r>
            <a:r>
              <a:rPr sz="4200" dirty="0">
                <a:latin typeface="Gotham"/>
              </a:rPr>
              <a:t> </a:t>
            </a:r>
            <a:r>
              <a:rPr sz="4200" dirty="0" err="1">
                <a:latin typeface="Gotham"/>
              </a:rPr>
              <a:t>destacables</a:t>
            </a:r>
            <a:r>
              <a:rPr sz="4200" dirty="0">
                <a:latin typeface="Gotham"/>
              </a:rPr>
              <a:t> del sector. </a:t>
            </a:r>
          </a:p>
          <a:p>
            <a:pPr algn="l"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200" dirty="0">
              <a:latin typeface="Gotham"/>
            </a:endParaRPr>
          </a:p>
          <a:p>
            <a:pPr algn="l"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sz="4200" dirty="0">
                <a:latin typeface="Gotham"/>
              </a:rPr>
              <a:t>En el </a:t>
            </a:r>
            <a:r>
              <a:rPr sz="4200" dirty="0" err="1">
                <a:latin typeface="Gotham"/>
              </a:rPr>
              <a:t>pasado</a:t>
            </a:r>
            <a:r>
              <a:rPr sz="4200" dirty="0">
                <a:latin typeface="Gotham"/>
              </a:rPr>
              <a:t> </a:t>
            </a:r>
            <a:r>
              <a:rPr sz="4200" dirty="0" err="1">
                <a:latin typeface="Gotham"/>
              </a:rPr>
              <a:t>año</a:t>
            </a:r>
            <a:r>
              <a:rPr sz="4200" dirty="0">
                <a:latin typeface="Gotham"/>
              </a:rPr>
              <a:t> </a:t>
            </a:r>
            <a:r>
              <a:rPr sz="4200" dirty="0" smtClean="0">
                <a:latin typeface="Gotham"/>
              </a:rPr>
              <a:t>201</a:t>
            </a:r>
            <a:r>
              <a:rPr lang="es-ES" sz="4200" dirty="0">
                <a:latin typeface="Gotham"/>
              </a:rPr>
              <a:t>8</a:t>
            </a:r>
            <a:r>
              <a:rPr sz="4200" dirty="0" smtClean="0">
                <a:latin typeface="Gotham"/>
              </a:rPr>
              <a:t> </a:t>
            </a:r>
            <a:r>
              <a:rPr sz="4200" dirty="0">
                <a:latin typeface="Gotham"/>
              </a:rPr>
              <a:t>se </a:t>
            </a:r>
            <a:r>
              <a:rPr lang="es-ES" sz="4200" dirty="0" smtClean="0">
                <a:latin typeface="Gotham"/>
              </a:rPr>
              <a:t>enviaron </a:t>
            </a:r>
            <a:r>
              <a:rPr sz="4200" dirty="0" smtClean="0">
                <a:latin typeface="Gotham"/>
              </a:rPr>
              <a:t>un </a:t>
            </a:r>
            <a:r>
              <a:rPr sz="4200" dirty="0">
                <a:latin typeface="Gotham"/>
              </a:rPr>
              <a:t>total de </a:t>
            </a:r>
            <a:r>
              <a:rPr lang="es-ES" sz="4200" b="1" dirty="0" smtClean="0">
                <a:latin typeface="Gotham"/>
              </a:rPr>
              <a:t>54</a:t>
            </a:r>
            <a:r>
              <a:rPr lang="es-ES" sz="4200" dirty="0" smtClean="0">
                <a:latin typeface="Gotham"/>
              </a:rPr>
              <a:t> </a:t>
            </a:r>
            <a:r>
              <a:rPr sz="4200" dirty="0" smtClean="0">
                <a:latin typeface="Gotham"/>
              </a:rPr>
              <a:t>News</a:t>
            </a:r>
            <a:r>
              <a:rPr lang="es-ES" sz="4200" dirty="0">
                <a:latin typeface="Gotham"/>
              </a:rPr>
              <a:t> (</a:t>
            </a:r>
            <a:r>
              <a:rPr lang="es-ES" sz="4200" dirty="0" smtClean="0">
                <a:latin typeface="Gotham"/>
              </a:rPr>
              <a:t>12 más)</a:t>
            </a:r>
            <a:endParaRPr sz="4200" dirty="0">
              <a:latin typeface="Gotham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0075" r="20084" b="32469"/>
          <a:stretch/>
        </p:blipFill>
        <p:spPr>
          <a:xfrm>
            <a:off x="12192000" y="5534077"/>
            <a:ext cx="10419236" cy="65176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8187491" y="2120905"/>
            <a:ext cx="7375416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lang="es-ES" b="1" dirty="0" smtClean="0"/>
              <a:t>OFERTAS LABORALES</a:t>
            </a:r>
            <a:endParaRPr b="1" dirty="0"/>
          </a:p>
        </p:txBody>
      </p:sp>
      <p:sp>
        <p:nvSpPr>
          <p:cNvPr id="238" name="Shape 238"/>
          <p:cNvSpPr/>
          <p:nvPr/>
        </p:nvSpPr>
        <p:spPr>
          <a:xfrm>
            <a:off x="9630992" y="2984718"/>
            <a:ext cx="4488407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b="1" dirty="0"/>
              <a:t>(COMUNITAD)</a:t>
            </a:r>
          </a:p>
        </p:txBody>
      </p:sp>
      <p:sp>
        <p:nvSpPr>
          <p:cNvPr id="239" name="Shape 239"/>
          <p:cNvSpPr/>
          <p:nvPr/>
        </p:nvSpPr>
        <p:spPr>
          <a:xfrm>
            <a:off x="1244575" y="1038131"/>
            <a:ext cx="21253225" cy="11220469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1785237" y="8268015"/>
            <a:ext cx="9633198" cy="80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300" u="sng">
                <a:latin typeface="Gotham Medium"/>
                <a:ea typeface="Gotham Medium"/>
                <a:cs typeface="Gotham Medium"/>
                <a:sym typeface="Gotham Medium"/>
              </a:defRPr>
            </a:pPr>
            <a:endParaRPr dirty="0">
              <a:latin typeface="Gotham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894576" y="6281936"/>
            <a:ext cx="202345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4200" dirty="0">
                <a:latin typeface="Gotham"/>
              </a:rPr>
              <a:t>De manera natural, ComunitAD se </a:t>
            </a:r>
            <a:r>
              <a:rPr lang="es-ES" sz="4200" dirty="0" smtClean="0">
                <a:latin typeface="Gotham"/>
              </a:rPr>
              <a:t>ha </a:t>
            </a:r>
            <a:r>
              <a:rPr lang="es-ES" sz="4200" dirty="0">
                <a:latin typeface="Gotham"/>
              </a:rPr>
              <a:t>convertido en un enlace entre  </a:t>
            </a:r>
            <a:r>
              <a:rPr lang="es-ES" sz="4200" dirty="0" smtClean="0">
                <a:latin typeface="Gotham"/>
              </a:rPr>
              <a:t>los profesionales </a:t>
            </a:r>
            <a:r>
              <a:rPr lang="es-ES" sz="4200" dirty="0">
                <a:latin typeface="Gotham"/>
              </a:rPr>
              <a:t>en búsqueda </a:t>
            </a:r>
            <a:r>
              <a:rPr lang="es-ES" sz="4200" dirty="0" smtClean="0">
                <a:latin typeface="Gotham"/>
              </a:rPr>
              <a:t>activa de </a:t>
            </a:r>
            <a:r>
              <a:rPr lang="es-ES" sz="4200" dirty="0">
                <a:latin typeface="Gotham"/>
              </a:rPr>
              <a:t>empleo y las agencias de </a:t>
            </a:r>
            <a:r>
              <a:rPr lang="es-ES" sz="4200" dirty="0" smtClean="0">
                <a:latin typeface="Gotham"/>
              </a:rPr>
              <a:t>publicidad</a:t>
            </a:r>
            <a:r>
              <a:rPr lang="es-ES" sz="4200" dirty="0">
                <a:latin typeface="Gotham"/>
              </a:rPr>
              <a:t>. </a:t>
            </a:r>
            <a:endParaRPr lang="es-ES" sz="4200" dirty="0" smtClean="0">
              <a:latin typeface="Gotham"/>
            </a:endParaRPr>
          </a:p>
          <a:p>
            <a:pPr algn="l"/>
            <a:endParaRPr lang="es-ES" sz="4200" dirty="0" smtClean="0">
              <a:latin typeface="Gotham"/>
            </a:endParaRPr>
          </a:p>
          <a:p>
            <a:pPr algn="l"/>
            <a:r>
              <a:rPr lang="es-ES" sz="4200" dirty="0" smtClean="0">
                <a:latin typeface="Gotham"/>
              </a:rPr>
              <a:t>De </a:t>
            </a:r>
            <a:r>
              <a:rPr lang="es-ES" sz="4200" dirty="0">
                <a:latin typeface="Gotham"/>
              </a:rPr>
              <a:t>este modo, en </a:t>
            </a:r>
            <a:r>
              <a:rPr lang="es-ES" sz="4200" dirty="0" smtClean="0">
                <a:latin typeface="Gotham"/>
              </a:rPr>
              <a:t>2018 </a:t>
            </a:r>
            <a:r>
              <a:rPr lang="es-ES" sz="4200" dirty="0">
                <a:latin typeface="Gotham"/>
              </a:rPr>
              <a:t>publicamos, </a:t>
            </a:r>
            <a:r>
              <a:rPr lang="es-ES" sz="4200" dirty="0" smtClean="0">
                <a:latin typeface="Gotham"/>
              </a:rPr>
              <a:t>en </a:t>
            </a:r>
            <a:r>
              <a:rPr lang="es-ES" sz="4200" dirty="0">
                <a:latin typeface="Gotham"/>
              </a:rPr>
              <a:t>nuestras distintas redes </a:t>
            </a:r>
            <a:r>
              <a:rPr lang="es-ES" sz="4200" dirty="0" smtClean="0">
                <a:latin typeface="Gotham"/>
              </a:rPr>
              <a:t>(</a:t>
            </a:r>
            <a:r>
              <a:rPr lang="es-ES" sz="4200" dirty="0">
                <a:latin typeface="Gotham"/>
              </a:rPr>
              <a:t>FB, TW, </a:t>
            </a:r>
            <a:r>
              <a:rPr lang="es-ES" sz="4200" dirty="0" smtClean="0">
                <a:latin typeface="Gotham"/>
              </a:rPr>
              <a:t>IG, </a:t>
            </a:r>
            <a:r>
              <a:rPr lang="es-ES" sz="4200" dirty="0" err="1" smtClean="0">
                <a:latin typeface="Gotham"/>
              </a:rPr>
              <a:t>Linkedin</a:t>
            </a:r>
            <a:r>
              <a:rPr lang="es-ES" sz="4200" dirty="0" smtClean="0">
                <a:latin typeface="Gotham"/>
              </a:rPr>
              <a:t>), </a:t>
            </a:r>
            <a:r>
              <a:rPr lang="es-ES" sz="4200" b="1" dirty="0" smtClean="0">
                <a:latin typeface="Gotham"/>
              </a:rPr>
              <a:t>32 ofertas laborales.</a:t>
            </a:r>
            <a:endParaRPr lang="es-ES" sz="4200" b="1" dirty="0">
              <a:latin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8781383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5216121" y="2087090"/>
            <a:ext cx="34607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t> </a:t>
            </a:r>
          </a:p>
        </p:txBody>
      </p:sp>
      <p:sp>
        <p:nvSpPr>
          <p:cNvPr id="268" name="Shape 268"/>
          <p:cNvSpPr/>
          <p:nvPr/>
        </p:nvSpPr>
        <p:spPr>
          <a:xfrm>
            <a:off x="2841988" y="6016424"/>
            <a:ext cx="5094343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>
                <a:latin typeface="Gotham Medium"/>
              </a:rPr>
              <a:t>PRESENCIA 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>
                <a:latin typeface="Gotham Medium"/>
              </a:rPr>
              <a:t>INSTITUCIONAL</a:t>
            </a:r>
          </a:p>
        </p:txBody>
      </p:sp>
      <p:pic>
        <p:nvPicPr>
          <p:cNvPr id="269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t="6371" b="7636"/>
          <a:stretch>
            <a:fillRect/>
          </a:stretch>
        </p:blipFill>
        <p:spPr>
          <a:xfrm>
            <a:off x="10844282" y="-317258"/>
            <a:ext cx="13902661" cy="14350516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270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5122" name="Picture 2" descr="C:\Users\EQUIPO 3\Desktop\COMUNIT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92" y="8226152"/>
            <a:ext cx="560128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3031717" y="1690015"/>
            <a:ext cx="7191070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lang="es-ES" b="1" dirty="0" smtClean="0"/>
              <a:t>Cultura Festiva </a:t>
            </a:r>
          </a:p>
          <a:p>
            <a:r>
              <a:rPr lang="es-ES" b="1" dirty="0" smtClean="0"/>
              <a:t>Ayuntamiento </a:t>
            </a:r>
            <a:r>
              <a:rPr lang="es-ES" b="1" dirty="0" err="1" smtClean="0"/>
              <a:t>València</a:t>
            </a:r>
            <a:endParaRPr b="1" dirty="0"/>
          </a:p>
        </p:txBody>
      </p:sp>
      <p:sp>
        <p:nvSpPr>
          <p:cNvPr id="217" name="Shape 217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" name="1 CuadroTexto"/>
          <p:cNvSpPr txBox="1"/>
          <p:nvPr/>
        </p:nvSpPr>
        <p:spPr>
          <a:xfrm>
            <a:off x="1922052" y="5923638"/>
            <a:ext cx="8959044" cy="3375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En la presentación </a:t>
            </a:r>
            <a:r>
              <a:rPr lang="es-ES" sz="4200" dirty="0">
                <a:latin typeface="Gotham"/>
              </a:rPr>
              <a:t>de la </a:t>
            </a:r>
            <a:r>
              <a:rPr lang="es-ES" sz="4200" dirty="0" smtClean="0">
                <a:latin typeface="Gotham"/>
              </a:rPr>
              <a:t>imagen gráfica </a:t>
            </a:r>
            <a:r>
              <a:rPr lang="es-ES" sz="4200" dirty="0">
                <a:latin typeface="Gotham"/>
              </a:rPr>
              <a:t>de </a:t>
            </a:r>
            <a:r>
              <a:rPr lang="es-ES" sz="4200" dirty="0" smtClean="0">
                <a:latin typeface="Gotham"/>
              </a:rPr>
              <a:t>las Fallas 2018</a:t>
            </a:r>
            <a:r>
              <a:rPr lang="es-ES" sz="4200" dirty="0">
                <a:latin typeface="Gotham"/>
              </a:rPr>
              <a:t>. </a:t>
            </a:r>
            <a:r>
              <a:rPr lang="es-ES" sz="4200" dirty="0" err="1">
                <a:latin typeface="Gotham"/>
              </a:rPr>
              <a:t>ComunitAD</a:t>
            </a:r>
            <a:r>
              <a:rPr lang="es-ES" sz="4200" dirty="0">
                <a:latin typeface="Gotham"/>
              </a:rPr>
              <a:t> </a:t>
            </a:r>
            <a:r>
              <a:rPr lang="es-ES" sz="4200" dirty="0" smtClean="0">
                <a:latin typeface="Gotham"/>
              </a:rPr>
              <a:t>participó en la Crida </a:t>
            </a:r>
            <a:r>
              <a:rPr lang="es-ES" sz="4200" dirty="0">
                <a:latin typeface="Gotham"/>
              </a:rPr>
              <a:t>a </a:t>
            </a:r>
            <a:r>
              <a:rPr lang="es-ES" sz="4200" dirty="0" err="1">
                <a:latin typeface="Gotham"/>
              </a:rPr>
              <a:t>Projecte</a:t>
            </a:r>
            <a:r>
              <a:rPr lang="es-ES" sz="4200" dirty="0">
                <a:latin typeface="Gotham"/>
              </a:rPr>
              <a:t> </a:t>
            </a:r>
            <a:r>
              <a:rPr lang="es-ES" sz="4200" dirty="0" smtClean="0">
                <a:latin typeface="Gotham"/>
              </a:rPr>
              <a:t>para </a:t>
            </a:r>
            <a:r>
              <a:rPr lang="es-ES" sz="4200" dirty="0">
                <a:latin typeface="Gotham"/>
              </a:rPr>
              <a:t>elegir </a:t>
            </a:r>
            <a:r>
              <a:rPr lang="es-ES" sz="4200" dirty="0" smtClean="0">
                <a:latin typeface="Gotham"/>
              </a:rPr>
              <a:t>el estudio </a:t>
            </a:r>
            <a:r>
              <a:rPr lang="es-ES" sz="4200" dirty="0">
                <a:latin typeface="Gotham"/>
              </a:rPr>
              <a:t>de </a:t>
            </a:r>
            <a:r>
              <a:rPr lang="es-ES" sz="4200" dirty="0" smtClean="0">
                <a:latin typeface="Gotham"/>
              </a:rPr>
              <a:t>diseño.</a:t>
            </a:r>
            <a:endParaRPr kumimoji="0" lang="es-E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"/>
              <a:sym typeface="Helvetica Light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999" y="7246168"/>
            <a:ext cx="9144000" cy="546008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811" y="1276832"/>
            <a:ext cx="9459648" cy="5437151"/>
          </a:xfrm>
          <a:prstGeom prst="rect">
            <a:avLst/>
          </a:prstGeom>
        </p:spPr>
      </p:pic>
      <p:sp>
        <p:nvSpPr>
          <p:cNvPr id="8" name="Shape 146"/>
          <p:cNvSpPr/>
          <p:nvPr/>
        </p:nvSpPr>
        <p:spPr>
          <a:xfrm>
            <a:off x="5160061" y="3466269"/>
            <a:ext cx="2858154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24 DE ENERO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1032830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846466" y="1093135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3613968" y="1385392"/>
            <a:ext cx="5950346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REUNIÓN CON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CARLOS GALIANA</a:t>
            </a:r>
            <a:endParaRPr b="1" dirty="0"/>
          </a:p>
        </p:txBody>
      </p:sp>
      <p:sp>
        <p:nvSpPr>
          <p:cNvPr id="205" name="Shape 205"/>
          <p:cNvSpPr/>
          <p:nvPr/>
        </p:nvSpPr>
        <p:spPr>
          <a:xfrm>
            <a:off x="4897976" y="3123206"/>
            <a:ext cx="338233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15 DE FEBRERO</a:t>
            </a:r>
            <a:endParaRPr sz="3200" dirty="0"/>
          </a:p>
        </p:txBody>
      </p:sp>
      <p:sp>
        <p:nvSpPr>
          <p:cNvPr id="206" name="Shape 206"/>
          <p:cNvSpPr/>
          <p:nvPr/>
        </p:nvSpPr>
        <p:spPr>
          <a:xfrm>
            <a:off x="1244575" y="593304"/>
            <a:ext cx="10689122" cy="1229571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79185" y="7990770"/>
            <a:ext cx="9818442" cy="7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/>
          </a:p>
        </p:txBody>
      </p:sp>
      <p:sp>
        <p:nvSpPr>
          <p:cNvPr id="2" name="1 Rectángulo"/>
          <p:cNvSpPr/>
          <p:nvPr/>
        </p:nvSpPr>
        <p:spPr>
          <a:xfrm>
            <a:off x="1687750" y="5201816"/>
            <a:ext cx="978417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pPr algn="just"/>
            <a:r>
              <a:rPr lang="es-ES" sz="4200" dirty="0">
                <a:latin typeface="Gotham"/>
              </a:rPr>
              <a:t>Reunión con Carlos Galiana, Regidor de </a:t>
            </a:r>
            <a:r>
              <a:rPr lang="es-ES" sz="4200" dirty="0" smtClean="0">
                <a:latin typeface="Gotham"/>
              </a:rPr>
              <a:t>Comercio, Control Administrativo, Espacio Público </a:t>
            </a:r>
            <a:r>
              <a:rPr lang="es-ES" sz="4200" dirty="0">
                <a:latin typeface="Gotham"/>
              </a:rPr>
              <a:t>y Relación con los Medios del Ayuntamiento de </a:t>
            </a:r>
            <a:r>
              <a:rPr lang="es-ES" sz="4200" dirty="0" err="1" smtClean="0">
                <a:latin typeface="Gotham"/>
              </a:rPr>
              <a:t>València</a:t>
            </a:r>
            <a:r>
              <a:rPr lang="es-ES" sz="4200" dirty="0" smtClean="0">
                <a:latin typeface="Gotham"/>
              </a:rPr>
              <a:t>.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96056" y="4552316"/>
            <a:ext cx="8823625" cy="656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6841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846466" y="1093135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3896901" y="1770112"/>
            <a:ext cx="5384486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CASES &amp; BEERS</a:t>
            </a:r>
          </a:p>
        </p:txBody>
      </p:sp>
      <p:sp>
        <p:nvSpPr>
          <p:cNvPr id="205" name="Shape 205"/>
          <p:cNvSpPr/>
          <p:nvPr/>
        </p:nvSpPr>
        <p:spPr>
          <a:xfrm>
            <a:off x="5206553" y="3123206"/>
            <a:ext cx="2765180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 6 DE MARZO</a:t>
            </a:r>
            <a:endParaRPr sz="3200" dirty="0"/>
          </a:p>
        </p:txBody>
      </p:sp>
      <p:sp>
        <p:nvSpPr>
          <p:cNvPr id="206" name="Shape 206"/>
          <p:cNvSpPr/>
          <p:nvPr/>
        </p:nvSpPr>
        <p:spPr>
          <a:xfrm>
            <a:off x="1244575" y="593304"/>
            <a:ext cx="10689122" cy="1229571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79185" y="7990770"/>
            <a:ext cx="9818442" cy="7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/>
          </a:p>
        </p:txBody>
      </p:sp>
      <p:sp>
        <p:nvSpPr>
          <p:cNvPr id="4" name="3 Rectángulo"/>
          <p:cNvSpPr/>
          <p:nvPr/>
        </p:nvSpPr>
        <p:spPr>
          <a:xfrm>
            <a:off x="1846466" y="5458474"/>
            <a:ext cx="950858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Casos de éxito de las agencias creativas valencianas con las marcas más relevantes, celebrado en </a:t>
            </a:r>
            <a:r>
              <a:rPr lang="es-ES" sz="4200" dirty="0" err="1" smtClean="0">
                <a:latin typeface="Gotham"/>
              </a:rPr>
              <a:t>Tyris</a:t>
            </a:r>
            <a:r>
              <a:rPr lang="es-ES" sz="4200" dirty="0" smtClean="0">
                <a:latin typeface="Gotham"/>
              </a:rPr>
              <a:t> </a:t>
            </a:r>
            <a:r>
              <a:rPr lang="es-ES" sz="4200" dirty="0" err="1" smtClean="0">
                <a:latin typeface="Gotham"/>
              </a:rPr>
              <a:t>On</a:t>
            </a:r>
            <a:r>
              <a:rPr lang="es-ES" sz="4200" dirty="0" smtClean="0">
                <a:latin typeface="Gotham"/>
              </a:rPr>
              <a:t> </a:t>
            </a:r>
            <a:r>
              <a:rPr lang="es-ES" sz="4200" dirty="0" err="1" smtClean="0">
                <a:latin typeface="Gotham"/>
              </a:rPr>
              <a:t>Tap</a:t>
            </a:r>
            <a:r>
              <a:rPr lang="es-ES" sz="4200" dirty="0" smtClean="0">
                <a:latin typeface="Gotham"/>
              </a:rPr>
              <a:t> y con aforo completo.</a:t>
            </a:r>
          </a:p>
          <a:p>
            <a:pPr marL="571500" indent="-571500" algn="just">
              <a:buFont typeface="Wingdings" pitchFamily="2" charset="2"/>
              <a:buChar char="Ø"/>
            </a:pPr>
            <a:endParaRPr lang="es-ES" sz="4200" dirty="0">
              <a:latin typeface="Gotham"/>
            </a:endParaRPr>
          </a:p>
          <a:p>
            <a:pPr marL="571500" indent="-571500" algn="just">
              <a:buFont typeface="Wingdings" pitchFamily="2" charset="2"/>
              <a:buChar char="Ø"/>
            </a:pPr>
            <a:r>
              <a:rPr lang="es-ES" sz="4200" b="1" dirty="0" err="1" smtClean="0">
                <a:latin typeface="Gotham"/>
              </a:rPr>
              <a:t>Tyris</a:t>
            </a:r>
            <a:r>
              <a:rPr lang="es-ES" sz="4200" b="1" dirty="0" smtClean="0">
                <a:latin typeface="Gotham"/>
              </a:rPr>
              <a:t> y </a:t>
            </a:r>
            <a:r>
              <a:rPr lang="es-ES" sz="4200" b="1" dirty="0" err="1" smtClean="0">
                <a:latin typeface="Gotham"/>
              </a:rPr>
              <a:t>Trumbo</a:t>
            </a:r>
            <a:r>
              <a:rPr lang="es-ES" sz="4200" b="1" dirty="0" smtClean="0">
                <a:latin typeface="Gotham"/>
              </a:rPr>
              <a:t>.</a:t>
            </a:r>
          </a:p>
          <a:p>
            <a:pPr marL="571500" indent="-571500" algn="just">
              <a:buFont typeface="Wingdings" pitchFamily="2" charset="2"/>
              <a:buChar char="Ø"/>
            </a:pPr>
            <a:endParaRPr lang="es-ES" sz="4200" b="1" dirty="0">
              <a:latin typeface="Gotham"/>
            </a:endParaRPr>
          </a:p>
          <a:p>
            <a:pPr marL="571500" indent="-571500" algn="just">
              <a:buFont typeface="Wingdings" pitchFamily="2" charset="2"/>
              <a:buChar char="Ø"/>
            </a:pPr>
            <a:r>
              <a:rPr lang="es-ES" sz="4200" b="1" dirty="0" err="1" smtClean="0">
                <a:latin typeface="Gotham"/>
              </a:rPr>
              <a:t>Dacsa</a:t>
            </a:r>
            <a:r>
              <a:rPr lang="es-ES" sz="4200" b="1" dirty="0" smtClean="0">
                <a:latin typeface="Gotham"/>
              </a:rPr>
              <a:t> y </a:t>
            </a:r>
            <a:r>
              <a:rPr lang="es-ES" sz="4200" b="1" dirty="0" err="1" smtClean="0">
                <a:latin typeface="Gotham"/>
              </a:rPr>
              <a:t>Kids</a:t>
            </a:r>
            <a:r>
              <a:rPr lang="es-ES" sz="4200" b="1" dirty="0" smtClean="0">
                <a:latin typeface="Gotham"/>
              </a:rPr>
              <a:t>.</a:t>
            </a:r>
          </a:p>
          <a:p>
            <a:pPr algn="just"/>
            <a:endParaRPr lang="es-ES" sz="4000" dirty="0">
              <a:latin typeface="Gotham"/>
            </a:endParaRPr>
          </a:p>
          <a:p>
            <a:pPr algn="l"/>
            <a:endParaRPr lang="es-ES" sz="4400" dirty="0">
              <a:latin typeface="Gotham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171" y="1770112"/>
            <a:ext cx="7569154" cy="1071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91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5380102" y="2074735"/>
            <a:ext cx="2494272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lang="es-ES" b="1" dirty="0" err="1" smtClean="0"/>
              <a:t>Winner</a:t>
            </a:r>
            <a:r>
              <a:rPr lang="es-ES" b="1" dirty="0" smtClean="0"/>
              <a:t> </a:t>
            </a:r>
            <a:endParaRPr b="1" dirty="0"/>
          </a:p>
        </p:txBody>
      </p:sp>
      <p:sp>
        <p:nvSpPr>
          <p:cNvPr id="217" name="Shape 217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" name="1 CuadroTexto"/>
          <p:cNvSpPr txBox="1"/>
          <p:nvPr/>
        </p:nvSpPr>
        <p:spPr>
          <a:xfrm>
            <a:off x="1922052" y="6569968"/>
            <a:ext cx="8959044" cy="20832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Jurado </a:t>
            </a:r>
            <a:r>
              <a:rPr lang="es-ES" sz="4200" dirty="0">
                <a:latin typeface="Gotham"/>
              </a:rPr>
              <a:t>del </a:t>
            </a:r>
            <a:r>
              <a:rPr lang="es-ES" sz="4200" dirty="0" err="1">
                <a:latin typeface="Gotham"/>
              </a:rPr>
              <a:t>Winner</a:t>
            </a:r>
            <a:r>
              <a:rPr lang="es-ES" sz="4200" dirty="0">
                <a:latin typeface="Gotham"/>
              </a:rPr>
              <a:t> 2018 de Publicidad CEU Cardenal Herrera. </a:t>
            </a:r>
            <a:r>
              <a:rPr lang="es-ES" sz="4200" dirty="0" err="1">
                <a:latin typeface="Gotham"/>
              </a:rPr>
              <a:t>B</a:t>
            </a:r>
            <a:r>
              <a:rPr lang="es-ES" sz="4200" dirty="0" err="1" smtClean="0">
                <a:latin typeface="Gotham"/>
              </a:rPr>
              <a:t>riefing</a:t>
            </a:r>
            <a:r>
              <a:rPr lang="es-ES" sz="4200" dirty="0" smtClean="0">
                <a:latin typeface="Gotham"/>
              </a:rPr>
              <a:t> presentado por </a:t>
            </a:r>
            <a:r>
              <a:rPr lang="es-ES" sz="4200" dirty="0" err="1" smtClean="0">
                <a:latin typeface="Gotham"/>
              </a:rPr>
              <a:t>Cabify</a:t>
            </a:r>
            <a:r>
              <a:rPr lang="es-ES" sz="4200" dirty="0" smtClean="0">
                <a:latin typeface="Gotham"/>
              </a:rPr>
              <a:t>.</a:t>
            </a:r>
            <a:endParaRPr kumimoji="0" lang="es-E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"/>
              <a:sym typeface="Helvetica Light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032" y="5224230"/>
            <a:ext cx="9144000" cy="6858000"/>
          </a:xfrm>
          <a:prstGeom prst="rect">
            <a:avLst/>
          </a:prstGeom>
        </p:spPr>
      </p:pic>
      <p:sp>
        <p:nvSpPr>
          <p:cNvPr id="7" name="Shape 146"/>
          <p:cNvSpPr/>
          <p:nvPr/>
        </p:nvSpPr>
        <p:spPr>
          <a:xfrm>
            <a:off x="5228991" y="3466269"/>
            <a:ext cx="272029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 22 DE MAYO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2996226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2121997" y="1690015"/>
            <a:ext cx="9010479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lang="es-ES" b="1" dirty="0"/>
              <a:t>IX </a:t>
            </a:r>
            <a:r>
              <a:rPr lang="es-ES" b="1" dirty="0" err="1"/>
              <a:t>Simposium</a:t>
            </a:r>
            <a:r>
              <a:rPr lang="es-ES" b="1" dirty="0"/>
              <a:t> de Profesores </a:t>
            </a:r>
            <a:endParaRPr lang="es-ES" b="1" dirty="0" smtClean="0"/>
          </a:p>
          <a:p>
            <a:r>
              <a:rPr lang="es-ES" b="1" dirty="0" smtClean="0"/>
              <a:t>Universitarios </a:t>
            </a:r>
            <a:r>
              <a:rPr lang="es-ES" b="1" dirty="0"/>
              <a:t>de Creatividad</a:t>
            </a:r>
            <a:endParaRPr b="1" dirty="0"/>
          </a:p>
        </p:txBody>
      </p:sp>
      <p:sp>
        <p:nvSpPr>
          <p:cNvPr id="217" name="Shape 217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" name="1 CuadroTexto"/>
          <p:cNvSpPr txBox="1"/>
          <p:nvPr/>
        </p:nvSpPr>
        <p:spPr>
          <a:xfrm>
            <a:off x="1922052" y="6569968"/>
            <a:ext cx="8959044" cy="20832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IX </a:t>
            </a:r>
            <a:r>
              <a:rPr lang="es-ES" sz="4200" dirty="0" err="1" smtClean="0">
                <a:latin typeface="Gotham"/>
              </a:rPr>
              <a:t>Simposium</a:t>
            </a:r>
            <a:r>
              <a:rPr lang="es-ES" sz="4200" dirty="0" smtClean="0">
                <a:latin typeface="Gotham"/>
              </a:rPr>
              <a:t> </a:t>
            </a:r>
            <a:r>
              <a:rPr lang="es-ES" sz="4200" dirty="0">
                <a:latin typeface="Gotham"/>
              </a:rPr>
              <a:t>de Profesores Universitarios de Creatividad, CEU Cardenal </a:t>
            </a:r>
            <a:r>
              <a:rPr lang="es-ES" sz="4200" dirty="0" smtClean="0">
                <a:latin typeface="Gotham"/>
              </a:rPr>
              <a:t>Herrera. </a:t>
            </a:r>
            <a:endParaRPr kumimoji="0" lang="es-E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"/>
              <a:sym typeface="Helvetica Light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987336"/>
            <a:ext cx="9144000" cy="7248525"/>
          </a:xfrm>
          <a:prstGeom prst="rect">
            <a:avLst/>
          </a:prstGeom>
        </p:spPr>
      </p:pic>
      <p:sp>
        <p:nvSpPr>
          <p:cNvPr id="8" name="Shape 146"/>
          <p:cNvSpPr/>
          <p:nvPr/>
        </p:nvSpPr>
        <p:spPr>
          <a:xfrm>
            <a:off x="5285897" y="3466269"/>
            <a:ext cx="2606482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25 DE MAYO</a:t>
            </a:r>
            <a:endParaRPr sz="32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3898506" y="1718275"/>
            <a:ext cx="5381280" cy="1906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PREMIOS ÉXITO </a:t>
            </a:r>
          </a:p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EMPRESARIAL </a:t>
            </a:r>
            <a:endParaRPr b="1" dirty="0">
              <a:latin typeface="Gotham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5285896" y="3466269"/>
            <a:ext cx="2606483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31 DE MAYO</a:t>
            </a:r>
            <a:endParaRPr sz="3200" dirty="0"/>
          </a:p>
        </p:txBody>
      </p:sp>
      <p:sp>
        <p:nvSpPr>
          <p:cNvPr id="147" name="Shape 147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1879185" y="7945565"/>
            <a:ext cx="9818442" cy="88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endParaRPr dirty="0">
              <a:latin typeface="Gotham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73103" y="4902897"/>
            <a:ext cx="9582720" cy="6967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1 CuadroTexto"/>
          <p:cNvSpPr txBox="1"/>
          <p:nvPr/>
        </p:nvSpPr>
        <p:spPr>
          <a:xfrm>
            <a:off x="1985009" y="6599277"/>
            <a:ext cx="9606793" cy="3375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es-ES" sz="4200" dirty="0">
                <a:latin typeface="Gotham"/>
              </a:rPr>
              <a:t>Premios al Éxito Empresarial en la Comunidad Valenciana de "Actualidad Económica" y Unidad Editorial, con el patrocinio de </a:t>
            </a:r>
            <a:r>
              <a:rPr lang="es-ES" sz="4200" dirty="0" err="1" smtClean="0">
                <a:latin typeface="Gotham"/>
              </a:rPr>
              <a:t>Bankia</a:t>
            </a:r>
            <a:r>
              <a:rPr lang="es-ES" sz="4200" dirty="0" smtClean="0">
                <a:latin typeface="Gotham"/>
              </a:rPr>
              <a:t>, invitados por el Periódico El Mundo.</a:t>
            </a:r>
            <a:endParaRPr kumimoji="0" lang="es-E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"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2825397" y="2125861"/>
            <a:ext cx="7731283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lang="es-ES" b="1" dirty="0" smtClean="0"/>
              <a:t>GALA VALENCIA PLAZA</a:t>
            </a:r>
            <a:endParaRPr b="1" dirty="0"/>
          </a:p>
        </p:txBody>
      </p:sp>
      <p:sp>
        <p:nvSpPr>
          <p:cNvPr id="159" name="Shape 159"/>
          <p:cNvSpPr/>
          <p:nvPr/>
        </p:nvSpPr>
        <p:spPr>
          <a:xfrm>
            <a:off x="5587759" y="3424293"/>
            <a:ext cx="2401298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5 DE JUNIO</a:t>
            </a:r>
            <a:endParaRPr sz="3200" dirty="0"/>
          </a:p>
        </p:txBody>
      </p:sp>
      <p:sp>
        <p:nvSpPr>
          <p:cNvPr id="160" name="Shape 160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1894575" y="7080234"/>
            <a:ext cx="9603781" cy="143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/>
            <a:r>
              <a:rPr lang="es-ES" sz="4200" dirty="0" smtClean="0">
                <a:latin typeface="Gotham"/>
              </a:rPr>
              <a:t>Presencia en la Octava Edición de Valencia Plaza.</a:t>
            </a:r>
            <a:endParaRPr sz="4200" dirty="0">
              <a:latin typeface="Gotham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37255" y="4861332"/>
            <a:ext cx="9389870" cy="665115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2686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894576" y="1333923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3827168" y="2059869"/>
            <a:ext cx="5523947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EDUCAFESTIVAL</a:t>
            </a:r>
            <a:endParaRPr b="1" dirty="0"/>
          </a:p>
        </p:txBody>
      </p:sp>
      <p:sp>
        <p:nvSpPr>
          <p:cNvPr id="205" name="Shape 205"/>
          <p:cNvSpPr/>
          <p:nvPr/>
        </p:nvSpPr>
        <p:spPr>
          <a:xfrm>
            <a:off x="5274676" y="3358301"/>
            <a:ext cx="2628924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15 DE JUNIO</a:t>
            </a:r>
            <a:endParaRPr sz="3200" dirty="0"/>
          </a:p>
        </p:txBody>
      </p:sp>
      <p:sp>
        <p:nvSpPr>
          <p:cNvPr id="206" name="Shape 206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79185" y="7990770"/>
            <a:ext cx="9818442" cy="7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/>
          </a:p>
        </p:txBody>
      </p:sp>
      <p:sp>
        <p:nvSpPr>
          <p:cNvPr id="2" name="1 Rectángulo"/>
          <p:cNvSpPr/>
          <p:nvPr/>
        </p:nvSpPr>
        <p:spPr>
          <a:xfrm>
            <a:off x="1967568" y="6963576"/>
            <a:ext cx="91443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Estuvimos invitados en </a:t>
            </a:r>
            <a:r>
              <a:rPr lang="es-ES" sz="4200" dirty="0">
                <a:latin typeface="Gotham"/>
              </a:rPr>
              <a:t>el </a:t>
            </a:r>
            <a:r>
              <a:rPr lang="es-ES" sz="4200" dirty="0" err="1">
                <a:latin typeface="Gotham"/>
              </a:rPr>
              <a:t>CaixaForum</a:t>
            </a:r>
            <a:r>
              <a:rPr lang="es-ES" sz="4200" dirty="0">
                <a:latin typeface="Gotham"/>
              </a:rPr>
              <a:t> </a:t>
            </a:r>
            <a:r>
              <a:rPr lang="es-ES" sz="4200" dirty="0" smtClean="0">
                <a:latin typeface="Gotham"/>
              </a:rPr>
              <a:t>de Madrid para  </a:t>
            </a:r>
            <a:r>
              <a:rPr lang="es-ES" sz="4200" dirty="0" err="1" smtClean="0">
                <a:latin typeface="Gotham"/>
              </a:rPr>
              <a:t>Educafestival</a:t>
            </a:r>
            <a:r>
              <a:rPr lang="es-ES" sz="4200" dirty="0" smtClean="0">
                <a:latin typeface="Gotham"/>
              </a:rPr>
              <a:t>, el Festival de Publicidad Educativa.</a:t>
            </a:r>
            <a:endParaRPr lang="es-ES" sz="4200" dirty="0">
              <a:latin typeface="Gotham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057" y="7159625"/>
            <a:ext cx="8186712" cy="5734013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017" y="1294337"/>
            <a:ext cx="8189751" cy="545983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2065256" y="1886547"/>
            <a:ext cx="9085820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PREMIOS COMUNICACIÓN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GENERALITAT VALENCIANA</a:t>
            </a:r>
            <a:endParaRPr b="1" dirty="0"/>
          </a:p>
        </p:txBody>
      </p:sp>
      <p:sp>
        <p:nvSpPr>
          <p:cNvPr id="198" name="Shape 198"/>
          <p:cNvSpPr/>
          <p:nvPr/>
        </p:nvSpPr>
        <p:spPr>
          <a:xfrm>
            <a:off x="5274679" y="3599782"/>
            <a:ext cx="2628924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21 DE JUNIO</a:t>
            </a:r>
            <a:endParaRPr sz="3200" dirty="0"/>
          </a:p>
        </p:txBody>
      </p:sp>
      <p:sp>
        <p:nvSpPr>
          <p:cNvPr id="199" name="Shape 199"/>
          <p:cNvSpPr/>
          <p:nvPr/>
        </p:nvSpPr>
        <p:spPr>
          <a:xfrm>
            <a:off x="1244575" y="1038130"/>
            <a:ext cx="10689122" cy="10932438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800" y="616383"/>
            <a:ext cx="5546903" cy="590663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902" y="6901638"/>
            <a:ext cx="8168700" cy="611801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398912" y="5053818"/>
            <a:ext cx="8752164" cy="4760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just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dirty="0" smtClean="0"/>
              <a:t>Celebrado en el </a:t>
            </a:r>
            <a:r>
              <a:rPr lang="es-ES" dirty="0" err="1" smtClean="0"/>
              <a:t>Hemisfèric</a:t>
            </a:r>
            <a:r>
              <a:rPr lang="es-ES" dirty="0" smtClean="0"/>
              <a:t> y con la colaboración de </a:t>
            </a:r>
            <a:r>
              <a:rPr lang="es-ES" dirty="0" err="1" smtClean="0"/>
              <a:t>ComunitAD</a:t>
            </a:r>
            <a:r>
              <a:rPr lang="es-ES" dirty="0" smtClean="0"/>
              <a:t> en el Jurado, e</a:t>
            </a:r>
            <a:r>
              <a:rPr kumimoji="0" lang="es-E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 el apartado de Publicidad fue premiada nuestra compañera Chari García.</a:t>
            </a:r>
            <a:endParaRPr kumimoji="0" lang="es-E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4630071" y="2271267"/>
            <a:ext cx="3956210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MEETWORK</a:t>
            </a:r>
            <a:endParaRPr b="1" dirty="0"/>
          </a:p>
        </p:txBody>
      </p:sp>
      <p:sp>
        <p:nvSpPr>
          <p:cNvPr id="198" name="Shape 198"/>
          <p:cNvSpPr/>
          <p:nvPr/>
        </p:nvSpPr>
        <p:spPr>
          <a:xfrm>
            <a:off x="5274680" y="3599782"/>
            <a:ext cx="2628924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22 DE JUNIO</a:t>
            </a:r>
            <a:endParaRPr sz="3200" dirty="0"/>
          </a:p>
        </p:txBody>
      </p:sp>
      <p:sp>
        <p:nvSpPr>
          <p:cNvPr id="199" name="Shape 199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792736" y="6678640"/>
            <a:ext cx="9630835" cy="2083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Presencia de </a:t>
            </a:r>
            <a:r>
              <a:rPr lang="es-ES" sz="4200" dirty="0" err="1" smtClean="0">
                <a:latin typeface="Gotham"/>
              </a:rPr>
              <a:t>ComunitAD</a:t>
            </a:r>
            <a:r>
              <a:rPr lang="es-ES" sz="4200" dirty="0" smtClean="0">
                <a:latin typeface="Gotham"/>
              </a:rPr>
              <a:t> en el </a:t>
            </a:r>
            <a:r>
              <a:rPr lang="es-ES" sz="4200" dirty="0" err="1" smtClean="0">
                <a:latin typeface="Gotham"/>
              </a:rPr>
              <a:t>Afterwork</a:t>
            </a:r>
            <a:r>
              <a:rPr lang="es-ES" sz="4200" dirty="0" smtClean="0">
                <a:latin typeface="Gotham"/>
              </a:rPr>
              <a:t> de </a:t>
            </a:r>
            <a:r>
              <a:rPr lang="es-ES" sz="4200" dirty="0" err="1" smtClean="0">
                <a:latin typeface="Gotham"/>
              </a:rPr>
              <a:t>Meetwork</a:t>
            </a:r>
            <a:r>
              <a:rPr lang="es-ES" sz="4200" dirty="0" smtClean="0">
                <a:latin typeface="Gotham"/>
              </a:rPr>
              <a:t>, en La Marina de </a:t>
            </a:r>
            <a:r>
              <a:rPr lang="es-ES" sz="4200" dirty="0" err="1" smtClean="0">
                <a:latin typeface="Gotham"/>
              </a:rPr>
              <a:t>València</a:t>
            </a:r>
            <a:r>
              <a:rPr lang="es-ES" sz="4200" dirty="0" smtClean="0">
                <a:latin typeface="Gotham"/>
              </a:rPr>
              <a:t>, tras invitación de </a:t>
            </a:r>
            <a:r>
              <a:rPr lang="es-ES" sz="4200" b="1" dirty="0" smtClean="0">
                <a:latin typeface="Gotham"/>
              </a:rPr>
              <a:t>AJEV</a:t>
            </a:r>
            <a:r>
              <a:rPr lang="es-ES" sz="4200" dirty="0" smtClean="0">
                <a:latin typeface="Gotham"/>
              </a:rPr>
              <a:t>.</a:t>
            </a:r>
            <a:endParaRPr sz="4200" dirty="0">
              <a:latin typeface="Gotham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64008" y="5921896"/>
            <a:ext cx="11247999" cy="500652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973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846466" y="1093135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2046234" y="1000672"/>
            <a:ext cx="9085820" cy="2452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REUNIÓN CON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EL PRESIDENT DE LA 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GENERALITAT VALENCIANA</a:t>
            </a:r>
            <a:endParaRPr b="1" dirty="0"/>
          </a:p>
        </p:txBody>
      </p:sp>
      <p:sp>
        <p:nvSpPr>
          <p:cNvPr id="205" name="Shape 205"/>
          <p:cNvSpPr/>
          <p:nvPr/>
        </p:nvSpPr>
        <p:spPr>
          <a:xfrm>
            <a:off x="5137428" y="3303603"/>
            <a:ext cx="255999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14 DE JULIO</a:t>
            </a:r>
            <a:endParaRPr sz="3200" dirty="0"/>
          </a:p>
        </p:txBody>
      </p:sp>
      <p:sp>
        <p:nvSpPr>
          <p:cNvPr id="206" name="Shape 206"/>
          <p:cNvSpPr/>
          <p:nvPr/>
        </p:nvSpPr>
        <p:spPr>
          <a:xfrm>
            <a:off x="1244575" y="593305"/>
            <a:ext cx="10689122" cy="11809312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79185" y="7990770"/>
            <a:ext cx="9818442" cy="7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/>
          </a:p>
        </p:txBody>
      </p:sp>
      <p:sp>
        <p:nvSpPr>
          <p:cNvPr id="2" name="1 Rectángulo"/>
          <p:cNvSpPr/>
          <p:nvPr/>
        </p:nvSpPr>
        <p:spPr>
          <a:xfrm>
            <a:off x="1606824" y="4841776"/>
            <a:ext cx="100908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1825841" y="5812042"/>
            <a:ext cx="918316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Por primera vez en la historia, </a:t>
            </a:r>
          </a:p>
          <a:p>
            <a:pPr algn="just"/>
            <a:r>
              <a:rPr lang="es-ES" sz="4200" dirty="0" smtClean="0">
                <a:latin typeface="Gotham"/>
              </a:rPr>
              <a:t>el </a:t>
            </a:r>
            <a:r>
              <a:rPr lang="es-ES" sz="4200" dirty="0" err="1" smtClean="0">
                <a:latin typeface="Gotham"/>
              </a:rPr>
              <a:t>President</a:t>
            </a:r>
            <a:r>
              <a:rPr lang="es-ES" sz="4200" dirty="0" smtClean="0">
                <a:latin typeface="Gotham"/>
              </a:rPr>
              <a:t> de la Generalitat Valenciana recibe a los representantes de la patronal autonómica publicitaria de la </a:t>
            </a:r>
            <a:r>
              <a:rPr lang="es-ES" sz="4200" dirty="0" err="1" smtClean="0">
                <a:latin typeface="Gotham"/>
              </a:rPr>
              <a:t>Comunitat</a:t>
            </a:r>
            <a:r>
              <a:rPr lang="es-ES" sz="4200" dirty="0" smtClean="0">
                <a:latin typeface="Gotham"/>
              </a:rPr>
              <a:t> Valenciana.</a:t>
            </a:r>
            <a:endParaRPr lang="es-ES" sz="4200" dirty="0">
              <a:latin typeface="Gotham"/>
            </a:endParaRPr>
          </a:p>
          <a:p>
            <a:pPr algn="just"/>
            <a:endParaRPr lang="es-ES" sz="4200" dirty="0">
              <a:latin typeface="Gotham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36016" y="1181508"/>
            <a:ext cx="9762682" cy="613796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9515" r="7085" b="34440"/>
          <a:stretch/>
        </p:blipFill>
        <p:spPr>
          <a:xfrm>
            <a:off x="12336015" y="7650089"/>
            <a:ext cx="9762683" cy="486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694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4168240" y="2074735"/>
            <a:ext cx="4918012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lang="es-ES" b="1" dirty="0" smtClean="0"/>
              <a:t>9 DE OCTUBRE</a:t>
            </a:r>
            <a:endParaRPr b="1" dirty="0"/>
          </a:p>
        </p:txBody>
      </p:sp>
      <p:sp>
        <p:nvSpPr>
          <p:cNvPr id="217" name="Shape 217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" name="1 CuadroTexto"/>
          <p:cNvSpPr txBox="1"/>
          <p:nvPr/>
        </p:nvSpPr>
        <p:spPr>
          <a:xfrm>
            <a:off x="1922052" y="6569968"/>
            <a:ext cx="8959044" cy="20832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En la presentación </a:t>
            </a:r>
            <a:r>
              <a:rPr lang="es-ES" sz="4200" dirty="0">
                <a:latin typeface="Gotham"/>
              </a:rPr>
              <a:t>de les </a:t>
            </a:r>
            <a:r>
              <a:rPr lang="es-ES" sz="4200" dirty="0" smtClean="0">
                <a:latin typeface="Gotham"/>
              </a:rPr>
              <a:t>actividades </a:t>
            </a:r>
            <a:r>
              <a:rPr lang="es-ES" sz="4200" dirty="0">
                <a:latin typeface="Gotham"/>
              </a:rPr>
              <a:t>del 9 </a:t>
            </a:r>
            <a:r>
              <a:rPr lang="es-ES" sz="4200" dirty="0" err="1" smtClean="0">
                <a:latin typeface="Gotham"/>
              </a:rPr>
              <a:t>d'Octubre</a:t>
            </a:r>
            <a:r>
              <a:rPr lang="es-ES" sz="4200" dirty="0">
                <a:latin typeface="Gotham"/>
              </a:rPr>
              <a:t>, </a:t>
            </a:r>
            <a:r>
              <a:rPr lang="es-ES" sz="4200" dirty="0" err="1">
                <a:latin typeface="Gotham"/>
              </a:rPr>
              <a:t>Dia</a:t>
            </a:r>
            <a:r>
              <a:rPr lang="es-ES" sz="4200" dirty="0">
                <a:latin typeface="Gotham"/>
              </a:rPr>
              <a:t> de la </a:t>
            </a:r>
            <a:r>
              <a:rPr lang="es-ES" sz="4200" dirty="0" err="1">
                <a:latin typeface="Gotham"/>
              </a:rPr>
              <a:t>Comunitat</a:t>
            </a:r>
            <a:r>
              <a:rPr lang="es-ES" sz="4200" dirty="0">
                <a:latin typeface="Gotham"/>
              </a:rPr>
              <a:t> </a:t>
            </a:r>
            <a:r>
              <a:rPr lang="es-ES" sz="4200" dirty="0" smtClean="0">
                <a:latin typeface="Gotham"/>
              </a:rPr>
              <a:t>Valenciana.</a:t>
            </a:r>
            <a:endParaRPr kumimoji="0" lang="es-E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"/>
              <a:sym typeface="Helvetica Light"/>
            </a:endParaRPr>
          </a:p>
        </p:txBody>
      </p:sp>
      <p:sp>
        <p:nvSpPr>
          <p:cNvPr id="8" name="Shape 146"/>
          <p:cNvSpPr/>
          <p:nvPr/>
        </p:nvSpPr>
        <p:spPr>
          <a:xfrm>
            <a:off x="4566951" y="3466269"/>
            <a:ext cx="4044376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24 DE SEPTIEMBRE</a:t>
            </a:r>
            <a:endParaRPr sz="32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072" y="2971002"/>
            <a:ext cx="7772400" cy="88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053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3401994" y="2074735"/>
            <a:ext cx="6450483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b="1" dirty="0"/>
              <a:t>Y COMO SIEMPRE…</a:t>
            </a:r>
          </a:p>
        </p:txBody>
      </p:sp>
      <p:sp>
        <p:nvSpPr>
          <p:cNvPr id="280" name="Shape 280"/>
          <p:cNvSpPr/>
          <p:nvPr/>
        </p:nvSpPr>
        <p:spPr>
          <a:xfrm>
            <a:off x="1244575" y="1038131"/>
            <a:ext cx="17428145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1841085" y="5841843"/>
            <a:ext cx="22063623" cy="5684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530930" indent="-530930" algn="l">
              <a:buSzPct val="75000"/>
              <a:buChar char="•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sz="4000" dirty="0" err="1">
                <a:latin typeface="Gotham Medium" pitchFamily="2" charset="0"/>
              </a:rPr>
              <a:t>Seguimiento</a:t>
            </a:r>
            <a:r>
              <a:rPr sz="4000" dirty="0">
                <a:latin typeface="Gotham Medium" pitchFamily="2" charset="0"/>
              </a:rPr>
              <a:t> de </a:t>
            </a:r>
            <a:r>
              <a:rPr sz="4000" dirty="0" err="1">
                <a:latin typeface="Gotham Medium" pitchFamily="2" charset="0"/>
              </a:rPr>
              <a:t>Concursos</a:t>
            </a:r>
            <a:r>
              <a:rPr sz="4000" dirty="0">
                <a:latin typeface="Gotham Medium" pitchFamily="2" charset="0"/>
              </a:rPr>
              <a:t> </a:t>
            </a:r>
            <a:r>
              <a:rPr sz="4000" dirty="0" err="1">
                <a:latin typeface="Gotham Medium" pitchFamily="2" charset="0"/>
              </a:rPr>
              <a:t>Públicos</a:t>
            </a:r>
            <a:endParaRPr sz="4000" dirty="0">
              <a:latin typeface="Gotham Medium" pitchFamily="2" charset="0"/>
            </a:endParaRPr>
          </a:p>
          <a:p>
            <a:pPr marL="530930" indent="-530930" algn="l">
              <a:buSzPct val="75000"/>
              <a:buChar char="•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>
              <a:latin typeface="Gotham Medium" pitchFamily="2" charset="0"/>
            </a:endParaRPr>
          </a:p>
          <a:p>
            <a:pPr marL="530930" indent="-530930" algn="l">
              <a:buSzPct val="75000"/>
              <a:buChar char="•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sz="4000" dirty="0" err="1">
                <a:latin typeface="Gotham Medium" pitchFamily="2" charset="0"/>
              </a:rPr>
              <a:t>Asesoramiento</a:t>
            </a:r>
            <a:r>
              <a:rPr sz="4000" dirty="0">
                <a:latin typeface="Gotham Medium" pitchFamily="2" charset="0"/>
              </a:rPr>
              <a:t> </a:t>
            </a:r>
            <a:r>
              <a:rPr sz="4000" dirty="0" err="1">
                <a:latin typeface="Gotham Medium" pitchFamily="2" charset="0"/>
              </a:rPr>
              <a:t>gratuito</a:t>
            </a:r>
            <a:r>
              <a:rPr sz="4000" dirty="0">
                <a:latin typeface="Gotham Medium" pitchFamily="2" charset="0"/>
              </a:rPr>
              <a:t> en </a:t>
            </a:r>
            <a:r>
              <a:rPr sz="4000" dirty="0" err="1">
                <a:latin typeface="Gotham Medium" pitchFamily="2" charset="0"/>
              </a:rPr>
              <a:t>materia</a:t>
            </a:r>
            <a:r>
              <a:rPr sz="4000" dirty="0">
                <a:latin typeface="Gotham Medium" pitchFamily="2" charset="0"/>
              </a:rPr>
              <a:t> </a:t>
            </a:r>
            <a:r>
              <a:rPr sz="4000" dirty="0" err="1">
                <a:latin typeface="Gotham Medium" pitchFamily="2" charset="0"/>
              </a:rPr>
              <a:t>jurídica</a:t>
            </a:r>
            <a:r>
              <a:rPr sz="4000" dirty="0">
                <a:latin typeface="Gotham Medium" pitchFamily="2" charset="0"/>
              </a:rPr>
              <a:t>, </a:t>
            </a:r>
            <a:r>
              <a:rPr sz="4000" dirty="0" err="1">
                <a:latin typeface="Gotham Medium" pitchFamily="2" charset="0"/>
              </a:rPr>
              <a:t>laboral</a:t>
            </a:r>
            <a:r>
              <a:rPr sz="4000" dirty="0">
                <a:latin typeface="Gotham Medium" pitchFamily="2" charset="0"/>
              </a:rPr>
              <a:t> y fiscal</a:t>
            </a:r>
          </a:p>
          <a:p>
            <a:pPr algn="l">
              <a:buSzPct val="75000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>
              <a:latin typeface="Gotham Medium" pitchFamily="2" charset="0"/>
            </a:endParaRPr>
          </a:p>
          <a:p>
            <a:pPr marL="530930" indent="-530930" algn="l">
              <a:buSzPct val="75000"/>
              <a:buChar char="•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sz="4000" dirty="0" err="1">
                <a:latin typeface="Gotham Medium" pitchFamily="2" charset="0"/>
              </a:rPr>
              <a:t>Informes</a:t>
            </a:r>
            <a:r>
              <a:rPr sz="4000" dirty="0">
                <a:latin typeface="Gotham Medium" pitchFamily="2" charset="0"/>
              </a:rPr>
              <a:t> y </a:t>
            </a:r>
            <a:r>
              <a:rPr sz="4000" dirty="0" err="1">
                <a:latin typeface="Gotham Medium" pitchFamily="2" charset="0"/>
              </a:rPr>
              <a:t>estudios</a:t>
            </a:r>
            <a:r>
              <a:rPr sz="4000" dirty="0">
                <a:latin typeface="Gotham Medium" pitchFamily="2" charset="0"/>
              </a:rPr>
              <a:t> de </a:t>
            </a:r>
            <a:r>
              <a:rPr sz="4000" dirty="0" err="1">
                <a:latin typeface="Gotham Medium" pitchFamily="2" charset="0"/>
              </a:rPr>
              <a:t>interés</a:t>
            </a:r>
            <a:endParaRPr sz="4000" dirty="0">
              <a:latin typeface="Gotham Medium" pitchFamily="2" charset="0"/>
            </a:endParaRPr>
          </a:p>
          <a:p>
            <a:pPr marL="530930" indent="-530930" algn="l">
              <a:buSzPct val="75000"/>
              <a:buChar char="•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>
              <a:latin typeface="Gotham Medium" pitchFamily="2" charset="0"/>
            </a:endParaRPr>
          </a:p>
          <a:p>
            <a:pPr marL="530930" indent="-530930" algn="l">
              <a:buSzPct val="75000"/>
              <a:buChar char="•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sz="4000" dirty="0" err="1">
                <a:latin typeface="Gotham Medium" pitchFamily="2" charset="0"/>
              </a:rPr>
              <a:t>Relación</a:t>
            </a:r>
            <a:r>
              <a:rPr sz="4000" dirty="0">
                <a:latin typeface="Gotham Medium" pitchFamily="2" charset="0"/>
              </a:rPr>
              <a:t> con los </a:t>
            </a:r>
            <a:r>
              <a:rPr sz="4000" dirty="0" err="1">
                <a:latin typeface="Gotham Medium" pitchFamily="2" charset="0"/>
              </a:rPr>
              <a:t>principales</a:t>
            </a:r>
            <a:r>
              <a:rPr sz="4000" dirty="0">
                <a:latin typeface="Gotham Medium" pitchFamily="2" charset="0"/>
              </a:rPr>
              <a:t> </a:t>
            </a:r>
            <a:r>
              <a:rPr sz="4000" dirty="0" err="1">
                <a:latin typeface="Gotham Medium" pitchFamily="2" charset="0"/>
              </a:rPr>
              <a:t>medios</a:t>
            </a:r>
            <a:r>
              <a:rPr sz="4000" dirty="0">
                <a:latin typeface="Gotham Medium" pitchFamily="2" charset="0"/>
              </a:rPr>
              <a:t> de la </a:t>
            </a:r>
            <a:r>
              <a:rPr lang="es-ES" sz="4000" dirty="0" smtClean="0">
                <a:latin typeface="Gotham Medium" pitchFamily="2" charset="0"/>
              </a:rPr>
              <a:t>CV </a:t>
            </a:r>
            <a:r>
              <a:rPr sz="4000" dirty="0" smtClean="0">
                <a:latin typeface="Gotham Medium" pitchFamily="2" charset="0"/>
              </a:rPr>
              <a:t>y </a:t>
            </a:r>
            <a:r>
              <a:rPr sz="4000" dirty="0">
                <a:latin typeface="Gotham Medium" pitchFamily="2" charset="0"/>
              </a:rPr>
              <a:t>el sector </a:t>
            </a:r>
          </a:p>
          <a:p>
            <a:pPr marL="530930" indent="-530930" algn="l">
              <a:buSzPct val="75000"/>
              <a:buChar char="•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>
              <a:latin typeface="Gotham Medium" pitchFamily="2" charset="0"/>
            </a:endParaRPr>
          </a:p>
          <a:p>
            <a:pPr marL="530930" indent="-530930" algn="l">
              <a:buSzPct val="75000"/>
              <a:buChar char="•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sz="4000" dirty="0" err="1">
                <a:latin typeface="Gotham Medium" pitchFamily="2" charset="0"/>
              </a:rPr>
              <a:t>Descuentos</a:t>
            </a:r>
            <a:r>
              <a:rPr sz="4000" dirty="0">
                <a:latin typeface="Gotham Medium" pitchFamily="2" charset="0"/>
              </a:rPr>
              <a:t> y </a:t>
            </a:r>
            <a:r>
              <a:rPr sz="4000" dirty="0" err="1">
                <a:latin typeface="Gotham Medium" pitchFamily="2" charset="0"/>
              </a:rPr>
              <a:t>beneficios</a:t>
            </a:r>
            <a:r>
              <a:rPr sz="4000" dirty="0">
                <a:latin typeface="Gotham Medium" pitchFamily="2" charset="0"/>
              </a:rPr>
              <a:t> con </a:t>
            </a:r>
            <a:r>
              <a:rPr sz="4000" dirty="0" err="1">
                <a:latin typeface="Gotham Medium" pitchFamily="2" charset="0"/>
              </a:rPr>
              <a:t>entidades</a:t>
            </a:r>
            <a:r>
              <a:rPr sz="4000" dirty="0">
                <a:latin typeface="Gotham Medium" pitchFamily="2" charset="0"/>
              </a:rPr>
              <a:t> del sector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3347864" y="1840630"/>
            <a:ext cx="6482543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b="1" dirty="0"/>
              <a:t>CREATIVE 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/>
              <a:t>PORTFOLIO JUNIOR</a:t>
            </a:r>
          </a:p>
        </p:txBody>
      </p:sp>
      <p:sp>
        <p:nvSpPr>
          <p:cNvPr id="191" name="Shape 191"/>
          <p:cNvSpPr/>
          <p:nvPr/>
        </p:nvSpPr>
        <p:spPr>
          <a:xfrm>
            <a:off x="5063204" y="3516736"/>
            <a:ext cx="2992806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22 DE MARZO</a:t>
            </a:r>
            <a:r>
              <a:rPr sz="3200" dirty="0" smtClean="0"/>
              <a:t> </a:t>
            </a:r>
            <a:endParaRPr sz="3200" dirty="0"/>
          </a:p>
        </p:txBody>
      </p:sp>
      <p:sp>
        <p:nvSpPr>
          <p:cNvPr id="192" name="Shape 192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2326902" y="4612135"/>
            <a:ext cx="9548295" cy="812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lang="es-ES" sz="3600" dirty="0" smtClean="0">
                <a:latin typeface="Gotham"/>
              </a:rPr>
              <a:t>Tras el éxito obtenido en las dos primeras ediciones, l</a:t>
            </a:r>
            <a:r>
              <a:rPr sz="3600" dirty="0" err="1" smtClean="0">
                <a:latin typeface="Gotham"/>
              </a:rPr>
              <a:t>os</a:t>
            </a:r>
            <a:r>
              <a:rPr sz="3600" dirty="0" smtClean="0">
                <a:latin typeface="Gotham"/>
              </a:rPr>
              <a:t> </a:t>
            </a:r>
            <a:r>
              <a:rPr lang="es-ES" sz="3600" dirty="0" smtClean="0">
                <a:latin typeface="Gotham"/>
              </a:rPr>
              <a:t>principales </a:t>
            </a:r>
            <a:r>
              <a:rPr sz="3600" dirty="0" err="1" smtClean="0">
                <a:latin typeface="Gotham"/>
              </a:rPr>
              <a:t>directores</a:t>
            </a:r>
            <a:r>
              <a:rPr sz="3600" dirty="0" smtClean="0">
                <a:latin typeface="Gotham"/>
              </a:rPr>
              <a:t> </a:t>
            </a:r>
            <a:r>
              <a:rPr sz="3600" dirty="0" err="1">
                <a:latin typeface="Gotham"/>
              </a:rPr>
              <a:t>creativos</a:t>
            </a:r>
            <a:r>
              <a:rPr sz="3600" dirty="0">
                <a:latin typeface="Gotham"/>
              </a:rPr>
              <a:t> de </a:t>
            </a:r>
            <a:r>
              <a:rPr lang="es-ES" sz="3600" dirty="0" err="1" smtClean="0">
                <a:latin typeface="Gotham"/>
              </a:rPr>
              <a:t>ComunitAD</a:t>
            </a:r>
            <a:r>
              <a:rPr sz="3600" dirty="0" smtClean="0">
                <a:latin typeface="Gotham"/>
              </a:rPr>
              <a:t> </a:t>
            </a:r>
            <a:r>
              <a:rPr sz="3600" dirty="0">
                <a:latin typeface="Gotham"/>
              </a:rPr>
              <a:t>se </a:t>
            </a:r>
            <a:r>
              <a:rPr sz="3600" dirty="0" smtClean="0">
                <a:latin typeface="Gotham"/>
              </a:rPr>
              <a:t>re</a:t>
            </a:r>
            <a:r>
              <a:rPr lang="es-ES" sz="3600" dirty="0" smtClean="0">
                <a:latin typeface="Gotham"/>
              </a:rPr>
              <a:t>unieron en la tercera edición del </a:t>
            </a:r>
            <a:r>
              <a:rPr lang="es-ES" sz="3600" dirty="0" err="1" smtClean="0">
                <a:latin typeface="Gotham"/>
              </a:rPr>
              <a:t>Creative</a:t>
            </a:r>
            <a:r>
              <a:rPr lang="es-ES" sz="3600" dirty="0" smtClean="0">
                <a:latin typeface="Gotham"/>
              </a:rPr>
              <a:t> Portfolio Junior, </a:t>
            </a:r>
            <a:r>
              <a:rPr sz="3600" dirty="0" smtClean="0">
                <a:latin typeface="Gotham"/>
              </a:rPr>
              <a:t>en</a:t>
            </a:r>
            <a:r>
              <a:rPr lang="es-ES" sz="3600" dirty="0" smtClean="0">
                <a:latin typeface="Gotham"/>
              </a:rPr>
              <a:t> </a:t>
            </a:r>
            <a:r>
              <a:rPr sz="3600" dirty="0" smtClean="0">
                <a:latin typeface="Gotham"/>
              </a:rPr>
              <a:t>Las Naves</a:t>
            </a:r>
            <a:r>
              <a:rPr lang="es-ES" sz="3600" dirty="0" smtClean="0">
                <a:latin typeface="Gotham"/>
              </a:rPr>
              <a:t>,</a:t>
            </a:r>
            <a:r>
              <a:rPr sz="3600" dirty="0" smtClean="0">
                <a:latin typeface="Gotham"/>
              </a:rPr>
              <a:t> </a:t>
            </a:r>
            <a:r>
              <a:rPr sz="3600" dirty="0" err="1">
                <a:latin typeface="Gotham"/>
              </a:rPr>
              <a:t>para</a:t>
            </a:r>
            <a:r>
              <a:rPr sz="3600" dirty="0">
                <a:latin typeface="Gotham"/>
              </a:rPr>
              <a:t> </a:t>
            </a:r>
            <a:r>
              <a:rPr sz="3600" dirty="0" err="1">
                <a:latin typeface="Gotham"/>
              </a:rPr>
              <a:t>descubrir</a:t>
            </a:r>
            <a:r>
              <a:rPr sz="3600" dirty="0">
                <a:latin typeface="Gotham"/>
              </a:rPr>
              <a:t> el </a:t>
            </a:r>
            <a:r>
              <a:rPr sz="3600" dirty="0" err="1">
                <a:latin typeface="Gotham"/>
              </a:rPr>
              <a:t>nuevo</a:t>
            </a:r>
            <a:r>
              <a:rPr sz="3600" dirty="0">
                <a:latin typeface="Gotham"/>
              </a:rPr>
              <a:t> </a:t>
            </a:r>
            <a:r>
              <a:rPr sz="3600" dirty="0" err="1">
                <a:latin typeface="Gotham"/>
              </a:rPr>
              <a:t>talento</a:t>
            </a:r>
            <a:r>
              <a:rPr sz="3600" dirty="0">
                <a:latin typeface="Gotham"/>
              </a:rPr>
              <a:t> </a:t>
            </a:r>
            <a:r>
              <a:rPr sz="3600" dirty="0" err="1">
                <a:latin typeface="Gotham"/>
              </a:rPr>
              <a:t>creativo</a:t>
            </a:r>
            <a:r>
              <a:rPr sz="3600" dirty="0">
                <a:latin typeface="Gotham"/>
              </a:rPr>
              <a:t>. </a:t>
            </a:r>
          </a:p>
          <a:p>
            <a:pPr algn="l">
              <a:lnSpc>
                <a:spcPct val="12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3600" dirty="0">
              <a:latin typeface="Gotham"/>
            </a:endParaRPr>
          </a:p>
          <a:p>
            <a:pPr algn="l">
              <a:lnSpc>
                <a:spcPct val="12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sz="3600" dirty="0">
                <a:latin typeface="Gotham"/>
              </a:rPr>
              <a:t>Los </a:t>
            </a:r>
            <a:r>
              <a:rPr sz="3600" dirty="0" err="1">
                <a:latin typeface="Gotham"/>
              </a:rPr>
              <a:t>jóvenes</a:t>
            </a:r>
            <a:r>
              <a:rPr sz="3600" dirty="0">
                <a:latin typeface="Gotham"/>
              </a:rPr>
              <a:t> creativos de UJI</a:t>
            </a:r>
            <a:r>
              <a:rPr sz="3600" dirty="0" smtClean="0">
                <a:latin typeface="Gotham"/>
              </a:rPr>
              <a:t>,</a:t>
            </a:r>
            <a:r>
              <a:rPr lang="es-ES" sz="3600" dirty="0" smtClean="0">
                <a:latin typeface="Gotham"/>
              </a:rPr>
              <a:t> </a:t>
            </a:r>
            <a:r>
              <a:rPr sz="3600" dirty="0" err="1" smtClean="0">
                <a:latin typeface="Gotham"/>
              </a:rPr>
              <a:t>Barreira</a:t>
            </a:r>
            <a:r>
              <a:rPr sz="3600" dirty="0" smtClean="0">
                <a:latin typeface="Gotham"/>
              </a:rPr>
              <a:t> </a:t>
            </a:r>
            <a:r>
              <a:rPr lang="es-ES" sz="3600" dirty="0" smtClean="0">
                <a:latin typeface="Gotham"/>
              </a:rPr>
              <a:t>,</a:t>
            </a:r>
            <a:r>
              <a:rPr sz="3600" dirty="0" smtClean="0">
                <a:latin typeface="Gotham"/>
              </a:rPr>
              <a:t> CEU</a:t>
            </a:r>
            <a:r>
              <a:rPr lang="es-ES" sz="3600" dirty="0">
                <a:latin typeface="Gotham"/>
              </a:rPr>
              <a:t>,</a:t>
            </a:r>
            <a:r>
              <a:rPr lang="es-ES" sz="3600" dirty="0" smtClean="0">
                <a:latin typeface="Gotham"/>
              </a:rPr>
              <a:t> ESIC y por primera vez UA </a:t>
            </a:r>
            <a:r>
              <a:rPr sz="3600" dirty="0" err="1" smtClean="0">
                <a:latin typeface="Gotham"/>
              </a:rPr>
              <a:t>mostra</a:t>
            </a:r>
            <a:r>
              <a:rPr lang="es-ES" sz="3600" dirty="0" smtClean="0">
                <a:latin typeface="Gotham"/>
              </a:rPr>
              <a:t>ron</a:t>
            </a:r>
            <a:r>
              <a:rPr sz="3600" dirty="0" smtClean="0">
                <a:latin typeface="Gotham"/>
              </a:rPr>
              <a:t> </a:t>
            </a:r>
            <a:r>
              <a:rPr sz="3600" dirty="0" err="1">
                <a:latin typeface="Gotham"/>
              </a:rPr>
              <a:t>sus</a:t>
            </a:r>
            <a:r>
              <a:rPr sz="3600" dirty="0">
                <a:latin typeface="Gotham"/>
              </a:rPr>
              <a:t> </a:t>
            </a:r>
            <a:r>
              <a:rPr lang="es-ES" sz="3600" dirty="0" smtClean="0">
                <a:latin typeface="Gotham"/>
              </a:rPr>
              <a:t> P</a:t>
            </a:r>
            <a:r>
              <a:rPr sz="3600" dirty="0" err="1" smtClean="0">
                <a:latin typeface="Gotham"/>
              </a:rPr>
              <a:t>ortfolios</a:t>
            </a:r>
            <a:r>
              <a:rPr sz="3600" dirty="0" smtClean="0">
                <a:latin typeface="Gotham"/>
              </a:rPr>
              <a:t> </a:t>
            </a:r>
            <a:r>
              <a:rPr sz="3600" dirty="0">
                <a:latin typeface="Gotham"/>
              </a:rPr>
              <a:t>a los </a:t>
            </a:r>
            <a:r>
              <a:rPr sz="3600" dirty="0" err="1">
                <a:latin typeface="Gotham"/>
              </a:rPr>
              <a:t>directores</a:t>
            </a:r>
            <a:r>
              <a:rPr sz="3600" dirty="0">
                <a:latin typeface="Gotham"/>
              </a:rPr>
              <a:t> creativos en </a:t>
            </a:r>
            <a:r>
              <a:rPr lang="es-ES" sz="3600" dirty="0" smtClean="0">
                <a:latin typeface="Gotham"/>
              </a:rPr>
              <a:t>nuestro particular</a:t>
            </a:r>
            <a:r>
              <a:rPr sz="3600" dirty="0" smtClean="0">
                <a:latin typeface="Gotham"/>
              </a:rPr>
              <a:t> </a:t>
            </a:r>
            <a:r>
              <a:rPr sz="3600" dirty="0">
                <a:latin typeface="Gotham"/>
              </a:rPr>
              <a:t>‘speed dating</a:t>
            </a:r>
            <a:r>
              <a:rPr sz="3600" dirty="0" smtClean="0">
                <a:latin typeface="Gotham"/>
              </a:rPr>
              <a:t>’.</a:t>
            </a:r>
            <a:endParaRPr lang="es-ES" sz="3600" dirty="0" smtClean="0">
              <a:latin typeface="Gotham"/>
            </a:endParaRPr>
          </a:p>
          <a:p>
            <a:pPr algn="l">
              <a:lnSpc>
                <a:spcPct val="12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lang="es-ES" sz="4000" dirty="0">
              <a:latin typeface="Gotham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160" y="2105472"/>
            <a:ext cx="7520237" cy="1063446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2421762" y="2074735"/>
            <a:ext cx="8410956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lang="es-ES" b="1" dirty="0" smtClean="0"/>
              <a:t>DEPÓSITO DE CAMPAÑAS</a:t>
            </a:r>
            <a:endParaRPr b="1" dirty="0"/>
          </a:p>
        </p:txBody>
      </p:sp>
      <p:sp>
        <p:nvSpPr>
          <p:cNvPr id="280" name="Shape 280"/>
          <p:cNvSpPr/>
          <p:nvPr/>
        </p:nvSpPr>
        <p:spPr>
          <a:xfrm>
            <a:off x="1244575" y="1067628"/>
            <a:ext cx="10947425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1841085" y="8304055"/>
            <a:ext cx="22063623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530930" indent="-530930" algn="l">
              <a:buSzPct val="75000"/>
              <a:buChar char="•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>
              <a:latin typeface="Gotham Medium" pitchFamily="2" charset="0"/>
            </a:endParaRPr>
          </a:p>
        </p:txBody>
      </p:sp>
      <p:pic>
        <p:nvPicPr>
          <p:cNvPr id="3074" name="Picture 2" descr="\\Server-pc\aapcv\2016\NUEVA MARCA\Titulares voz de marca\TITULARES registro campañ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6084" y="2074735"/>
            <a:ext cx="7667125" cy="108437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01229" y="4510707"/>
            <a:ext cx="10034115" cy="83465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just"/>
            <a:r>
              <a:rPr lang="es-ES" sz="4100" dirty="0">
                <a:latin typeface="Gotham"/>
              </a:rPr>
              <a:t>Dada la situación del mercado y los frecuentes abusos que se siguen cometiendo en la adjudicación de concursos, </a:t>
            </a:r>
            <a:r>
              <a:rPr lang="es-ES" sz="4100" dirty="0" smtClean="0">
                <a:latin typeface="Gotham"/>
              </a:rPr>
              <a:t>cada vez más agencias usan nuestro servicio </a:t>
            </a:r>
            <a:r>
              <a:rPr lang="es-ES" sz="4100" dirty="0">
                <a:latin typeface="Gotham"/>
              </a:rPr>
              <a:t>de Registro de Campañas.</a:t>
            </a:r>
          </a:p>
          <a:p>
            <a:pPr algn="just"/>
            <a:endParaRPr lang="es-ES" sz="4100" dirty="0">
              <a:latin typeface="Gotham"/>
            </a:endParaRPr>
          </a:p>
          <a:p>
            <a:pPr algn="just"/>
            <a:r>
              <a:rPr lang="es-ES" sz="4100" dirty="0">
                <a:latin typeface="Gotham"/>
              </a:rPr>
              <a:t>Ante la convocatoria de un concurso, </a:t>
            </a:r>
            <a:r>
              <a:rPr lang="es-ES" sz="4100" dirty="0" smtClean="0">
                <a:latin typeface="Gotham"/>
              </a:rPr>
              <a:t>se deposita la creación en </a:t>
            </a:r>
            <a:r>
              <a:rPr lang="es-ES" sz="4100" dirty="0">
                <a:latin typeface="Gotham"/>
              </a:rPr>
              <a:t>ComunitAD, en un sobre cerrado. Tras el fallo del concurso, y en caso de que la campaña ganadora presente similitudes con la depositada, se procederá a su comprobación.</a:t>
            </a:r>
            <a:endParaRPr kumimoji="0" lang="es-ES" sz="4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53281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8436123" y="-18753"/>
            <a:ext cx="13753506" cy="13753506"/>
          </a:xfrm>
          <a:prstGeom prst="rect">
            <a:avLst/>
          </a:prstGeom>
          <a:solidFill>
            <a:srgbClr val="F1EFF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1606824" y="1457400"/>
            <a:ext cx="8928992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>
                <a:latin typeface="Gotham Medium"/>
              </a:rPr>
              <a:t>LLAMADAS A 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>
                <a:latin typeface="Gotham Medium"/>
              </a:rPr>
              <a:t>PROYECTO</a:t>
            </a:r>
          </a:p>
        </p:txBody>
      </p:sp>
      <p:sp>
        <p:nvSpPr>
          <p:cNvPr id="285" name="Shape 285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286" name="WOR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84676" y="0"/>
            <a:ext cx="1033704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1 CuadroTexto"/>
          <p:cNvSpPr txBox="1"/>
          <p:nvPr/>
        </p:nvSpPr>
        <p:spPr>
          <a:xfrm>
            <a:off x="1822848" y="3572796"/>
            <a:ext cx="8712968" cy="89466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just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400" dirty="0" smtClean="0"/>
              <a:t>Durante el año 2018 hemos seguido apoyando las Llamadas a Proyecto impulsadas por la Generalitat Valenciana y algunas Concejalías del Ayuntamiento de </a:t>
            </a:r>
            <a:r>
              <a:rPr lang="es-ES" sz="4400" dirty="0" err="1" smtClean="0"/>
              <a:t>València</a:t>
            </a:r>
            <a:r>
              <a:rPr lang="es-ES" sz="4400" dirty="0" smtClean="0"/>
              <a:t>. Algunas de nuestras reivindicaciones que se han atendido estos meses han sido el crecimiento en los presupuestos o, en campañas de publicidad, situar la producción más allá de la </a:t>
            </a:r>
            <a:r>
              <a:rPr lang="es-ES" sz="4400" dirty="0" err="1" smtClean="0"/>
              <a:t>Lamada</a:t>
            </a:r>
            <a:r>
              <a:rPr lang="es-ES" sz="4400" dirty="0" smtClean="0"/>
              <a:t> a Proyecto, cuya máxima cuantía puede ser de 15.000€. </a:t>
            </a:r>
            <a:endParaRPr kumimoji="0" lang="es-ES" sz="4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69.png" descr="\\Server-pc\aapcv\2015\NUEVA MARCA\LOGOS\COMUNITA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9106" y="2950391"/>
            <a:ext cx="15143762" cy="545542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/>
          <p:nvPr/>
        </p:nvSpPr>
        <p:spPr>
          <a:xfrm>
            <a:off x="17053018" y="1260873"/>
            <a:ext cx="6059510" cy="11194255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4652745" y="6379963"/>
            <a:ext cx="10438754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b="1" dirty="0"/>
              <a:t>¡GRACIAS POR FORMAR PARTE</a:t>
            </a:r>
            <a:r>
              <a:rPr b="1" dirty="0" smtClean="0"/>
              <a:t>!</a:t>
            </a:r>
            <a:endParaRPr lang="es-ES" b="1" dirty="0" smtClean="0"/>
          </a:p>
          <a:p>
            <a:endParaRPr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1742459" y="1840630"/>
            <a:ext cx="9693358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TERCERA EDICIÓN</a:t>
            </a:r>
            <a:r>
              <a:rPr b="1" dirty="0" smtClean="0"/>
              <a:t> </a:t>
            </a:r>
            <a:r>
              <a:rPr b="1" dirty="0"/>
              <a:t>CREATIVE 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/>
              <a:t>PORTFOLIO JUNIOR</a:t>
            </a:r>
          </a:p>
        </p:txBody>
      </p:sp>
      <p:sp>
        <p:nvSpPr>
          <p:cNvPr id="191" name="Shape 191"/>
          <p:cNvSpPr/>
          <p:nvPr/>
        </p:nvSpPr>
        <p:spPr>
          <a:xfrm>
            <a:off x="5063204" y="3516736"/>
            <a:ext cx="2992806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22 DE MARZO</a:t>
            </a:r>
            <a:r>
              <a:rPr sz="3200" dirty="0" smtClean="0"/>
              <a:t> </a:t>
            </a:r>
            <a:endParaRPr sz="3200" dirty="0"/>
          </a:p>
        </p:txBody>
      </p:sp>
      <p:sp>
        <p:nvSpPr>
          <p:cNvPr id="192" name="Shape 192"/>
          <p:cNvSpPr/>
          <p:nvPr/>
        </p:nvSpPr>
        <p:spPr>
          <a:xfrm>
            <a:off x="1244575" y="1038131"/>
            <a:ext cx="10630624" cy="589187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1894576" y="5035478"/>
            <a:ext cx="9633198" cy="1695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lang="es-ES" sz="4200" dirty="0">
                <a:latin typeface="Gotham"/>
              </a:rPr>
              <a:t>Para finalizar la tarde, disfrutamos de un </a:t>
            </a:r>
            <a:r>
              <a:rPr lang="es-ES" sz="4200" dirty="0" err="1">
                <a:latin typeface="Gotham"/>
              </a:rPr>
              <a:t>A</a:t>
            </a:r>
            <a:r>
              <a:rPr lang="es-ES" sz="4200" dirty="0" err="1" smtClean="0">
                <a:latin typeface="Gotham"/>
              </a:rPr>
              <a:t>fterwork</a:t>
            </a:r>
            <a:r>
              <a:rPr lang="es-ES" sz="4200" dirty="0" smtClean="0">
                <a:latin typeface="Gotham"/>
              </a:rPr>
              <a:t> </a:t>
            </a:r>
            <a:r>
              <a:rPr lang="es-ES" sz="4200" dirty="0">
                <a:latin typeface="Gotham"/>
              </a:rPr>
              <a:t>con Cerveza </a:t>
            </a:r>
            <a:r>
              <a:rPr lang="es-ES" sz="4200" dirty="0" err="1">
                <a:latin typeface="Gotham"/>
              </a:rPr>
              <a:t>Tyris</a:t>
            </a:r>
            <a:r>
              <a:rPr lang="es-ES" sz="4200" dirty="0">
                <a:latin typeface="Gotham"/>
              </a:rPr>
              <a:t>.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7" r="6309" b="174"/>
          <a:stretch/>
        </p:blipFill>
        <p:spPr>
          <a:xfrm>
            <a:off x="12273277" y="5035478"/>
            <a:ext cx="9423779" cy="6328468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t="2969" r="5737" b="16855"/>
          <a:stretch/>
        </p:blipFill>
        <p:spPr>
          <a:xfrm>
            <a:off x="2171700" y="7530379"/>
            <a:ext cx="8991600" cy="537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912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846466" y="1093135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3630001" y="1770112"/>
            <a:ext cx="5918286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CASES &amp; BEERS 2</a:t>
            </a:r>
          </a:p>
        </p:txBody>
      </p:sp>
      <p:sp>
        <p:nvSpPr>
          <p:cNvPr id="205" name="Shape 205"/>
          <p:cNvSpPr/>
          <p:nvPr/>
        </p:nvSpPr>
        <p:spPr>
          <a:xfrm>
            <a:off x="5342808" y="3123206"/>
            <a:ext cx="2492669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 8 DE MAYO</a:t>
            </a:r>
            <a:endParaRPr sz="3200" dirty="0"/>
          </a:p>
        </p:txBody>
      </p:sp>
      <p:sp>
        <p:nvSpPr>
          <p:cNvPr id="206" name="Shape 206"/>
          <p:cNvSpPr/>
          <p:nvPr/>
        </p:nvSpPr>
        <p:spPr>
          <a:xfrm>
            <a:off x="1244575" y="593304"/>
            <a:ext cx="10689122" cy="1229571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79185" y="7990770"/>
            <a:ext cx="9818442" cy="7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/>
          </a:p>
        </p:txBody>
      </p:sp>
      <p:sp>
        <p:nvSpPr>
          <p:cNvPr id="4" name="3 Rectángulo"/>
          <p:cNvSpPr/>
          <p:nvPr/>
        </p:nvSpPr>
        <p:spPr>
          <a:xfrm>
            <a:off x="1822849" y="6313387"/>
            <a:ext cx="957706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Segunda edición de los casos de éxito de las agencias creativas valencianas con las marcas más relevantes.</a:t>
            </a:r>
          </a:p>
          <a:p>
            <a:pPr algn="just"/>
            <a:endParaRPr lang="es-ES" sz="4200" dirty="0">
              <a:latin typeface="Gotham"/>
            </a:endParaRPr>
          </a:p>
          <a:p>
            <a:pPr marL="571500" indent="-571500" algn="l">
              <a:buClr>
                <a:schemeClr val="tx1"/>
              </a:buClr>
              <a:buFont typeface="Wingdings" pitchFamily="2" charset="2"/>
              <a:buChar char="Ø"/>
            </a:pPr>
            <a:r>
              <a:rPr lang="es-ES" sz="4200" b="1" dirty="0" smtClean="0">
                <a:latin typeface="Gotham"/>
              </a:rPr>
              <a:t>Paella </a:t>
            </a:r>
            <a:r>
              <a:rPr lang="es-ES" sz="4200" b="1" dirty="0" err="1" smtClean="0">
                <a:latin typeface="Gotham"/>
              </a:rPr>
              <a:t>Today</a:t>
            </a:r>
            <a:r>
              <a:rPr lang="es-ES" sz="4200" b="1" dirty="0" smtClean="0">
                <a:latin typeface="Gotham"/>
              </a:rPr>
              <a:t> y Publips </a:t>
            </a:r>
            <a:r>
              <a:rPr lang="es-ES" sz="4200" b="1" dirty="0" err="1" smtClean="0">
                <a:latin typeface="Gotham"/>
              </a:rPr>
              <a:t>Serviceplan</a:t>
            </a:r>
            <a:r>
              <a:rPr lang="es-ES" sz="4200" b="1" dirty="0" smtClean="0">
                <a:latin typeface="Gotham"/>
              </a:rPr>
              <a:t>.</a:t>
            </a:r>
          </a:p>
          <a:p>
            <a:pPr marL="571500" indent="-571500" algn="just">
              <a:buClr>
                <a:schemeClr val="tx1"/>
              </a:buClr>
              <a:buFont typeface="Wingdings" pitchFamily="2" charset="2"/>
              <a:buChar char="Ø"/>
            </a:pPr>
            <a:endParaRPr lang="es-ES" sz="4200" b="1" dirty="0">
              <a:latin typeface="Gotham"/>
            </a:endParaRPr>
          </a:p>
          <a:p>
            <a:pPr marL="571500" indent="-571500" algn="just">
              <a:buClr>
                <a:schemeClr val="tx1"/>
              </a:buClr>
              <a:buFont typeface="Wingdings" pitchFamily="2" charset="2"/>
              <a:buChar char="Ø"/>
            </a:pPr>
            <a:r>
              <a:rPr lang="es-ES" sz="4200" b="1" dirty="0" smtClean="0">
                <a:latin typeface="Gotham"/>
              </a:rPr>
              <a:t>Caixa Popular y </a:t>
            </a:r>
            <a:r>
              <a:rPr lang="es-ES" sz="4200" b="1" dirty="0" err="1" smtClean="0">
                <a:latin typeface="Gotham"/>
              </a:rPr>
              <a:t>Èxit</a:t>
            </a:r>
            <a:r>
              <a:rPr lang="es-ES" sz="4200" dirty="0" smtClean="0">
                <a:latin typeface="Gotham"/>
              </a:rPr>
              <a:t>.</a:t>
            </a:r>
            <a:endParaRPr lang="es-ES" sz="4000" dirty="0">
              <a:latin typeface="Gotham"/>
            </a:endParaRPr>
          </a:p>
          <a:p>
            <a:pPr algn="l"/>
            <a:endParaRPr lang="es-ES" sz="4400" dirty="0">
              <a:latin typeface="Gotham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104" y="1711962"/>
            <a:ext cx="7845086" cy="1118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612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846466" y="1093135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2277875" y="1385392"/>
            <a:ext cx="8622552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DESAYUNO INFORMATIVO 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RGPD</a:t>
            </a:r>
          </a:p>
        </p:txBody>
      </p:sp>
      <p:sp>
        <p:nvSpPr>
          <p:cNvPr id="205" name="Shape 205"/>
          <p:cNvSpPr/>
          <p:nvPr/>
        </p:nvSpPr>
        <p:spPr>
          <a:xfrm>
            <a:off x="5217777" y="3123206"/>
            <a:ext cx="2742738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algn="just"/>
            <a:r>
              <a:rPr lang="es-ES" sz="3200" dirty="0" smtClean="0"/>
              <a:t> 21 DE JUNIO</a:t>
            </a:r>
            <a:endParaRPr sz="3200" dirty="0"/>
          </a:p>
        </p:txBody>
      </p:sp>
      <p:sp>
        <p:nvSpPr>
          <p:cNvPr id="206" name="Shape 206"/>
          <p:cNvSpPr/>
          <p:nvPr/>
        </p:nvSpPr>
        <p:spPr>
          <a:xfrm>
            <a:off x="1244575" y="593304"/>
            <a:ext cx="10689122" cy="1229571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79185" y="7990770"/>
            <a:ext cx="9818442" cy="7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/>
          </a:p>
        </p:txBody>
      </p:sp>
      <p:sp>
        <p:nvSpPr>
          <p:cNvPr id="4" name="3 Rectángulo"/>
          <p:cNvSpPr/>
          <p:nvPr/>
        </p:nvSpPr>
        <p:spPr>
          <a:xfrm>
            <a:off x="1879185" y="5198903"/>
            <a:ext cx="959273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100" dirty="0" smtClean="0">
                <a:latin typeface="Gotham"/>
              </a:rPr>
              <a:t>Desayuno informativo sobre el reglamento de la </a:t>
            </a:r>
            <a:r>
              <a:rPr lang="es-ES" sz="4100" b="1" dirty="0" smtClean="0">
                <a:latin typeface="Gotham"/>
              </a:rPr>
              <a:t>protección de datos</a:t>
            </a:r>
            <a:r>
              <a:rPr lang="es-ES" sz="4100" dirty="0" smtClean="0">
                <a:latin typeface="Gotham"/>
              </a:rPr>
              <a:t> y como éste afecta a agencias de publicidad y marcas.</a:t>
            </a:r>
          </a:p>
          <a:p>
            <a:pPr algn="just"/>
            <a:endParaRPr lang="es-ES" sz="4100" dirty="0">
              <a:latin typeface="Gotham"/>
            </a:endParaRPr>
          </a:p>
          <a:p>
            <a:pPr algn="just"/>
            <a:r>
              <a:rPr lang="es-ES" sz="4100" dirty="0" smtClean="0">
                <a:latin typeface="Gotham"/>
              </a:rPr>
              <a:t>Impartido por </a:t>
            </a:r>
            <a:r>
              <a:rPr lang="es-ES" sz="4100" b="1" dirty="0" smtClean="0">
                <a:latin typeface="Gotham"/>
              </a:rPr>
              <a:t>Salvador Silvestre</a:t>
            </a:r>
            <a:r>
              <a:rPr lang="es-ES" sz="4100" dirty="0" smtClean="0">
                <a:latin typeface="Gotham"/>
              </a:rPr>
              <a:t>, socio de privacidad, protección de datos, IT y </a:t>
            </a:r>
            <a:r>
              <a:rPr lang="es-ES" sz="4100" dirty="0" err="1" smtClean="0">
                <a:latin typeface="Gotham"/>
              </a:rPr>
              <a:t>compliance</a:t>
            </a:r>
            <a:r>
              <a:rPr lang="es-ES" sz="4100" dirty="0" smtClean="0">
                <a:latin typeface="Gotham"/>
              </a:rPr>
              <a:t> de </a:t>
            </a:r>
            <a:r>
              <a:rPr lang="es-ES" sz="4100" b="1" dirty="0" smtClean="0">
                <a:latin typeface="Gotham"/>
              </a:rPr>
              <a:t>ECIJA</a:t>
            </a:r>
            <a:r>
              <a:rPr lang="es-ES" sz="4100" dirty="0" smtClean="0">
                <a:latin typeface="Gotham"/>
              </a:rPr>
              <a:t>.</a:t>
            </a:r>
          </a:p>
          <a:p>
            <a:pPr algn="just"/>
            <a:endParaRPr lang="es-ES" sz="4000" dirty="0">
              <a:latin typeface="Gotham"/>
            </a:endParaRPr>
          </a:p>
          <a:p>
            <a:pPr algn="l"/>
            <a:endParaRPr lang="es-ES" sz="4400" dirty="0">
              <a:latin typeface="Gotham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088" y="2105472"/>
            <a:ext cx="7297022" cy="1031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027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3062315" y="1886547"/>
            <a:ext cx="7091684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ASAMBLEA GENERAL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DE COMUNITAD</a:t>
            </a:r>
          </a:p>
        </p:txBody>
      </p:sp>
      <p:sp>
        <p:nvSpPr>
          <p:cNvPr id="198" name="Shape 198"/>
          <p:cNvSpPr/>
          <p:nvPr/>
        </p:nvSpPr>
        <p:spPr>
          <a:xfrm>
            <a:off x="5274677" y="3599782"/>
            <a:ext cx="2628924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22 DE JUNIO</a:t>
            </a:r>
            <a:endParaRPr sz="3200" dirty="0"/>
          </a:p>
        </p:txBody>
      </p:sp>
      <p:sp>
        <p:nvSpPr>
          <p:cNvPr id="199" name="Shape 199"/>
          <p:cNvSpPr/>
          <p:nvPr/>
        </p:nvSpPr>
        <p:spPr>
          <a:xfrm>
            <a:off x="1244575" y="1038130"/>
            <a:ext cx="10689122" cy="10644405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798704" y="5588646"/>
            <a:ext cx="9630835" cy="4668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Aprobación </a:t>
            </a:r>
            <a:r>
              <a:rPr lang="es-ES" sz="4200" dirty="0">
                <a:latin typeface="Gotham"/>
              </a:rPr>
              <a:t>de l</a:t>
            </a:r>
            <a:r>
              <a:rPr lang="es-ES" sz="4200" dirty="0" smtClean="0">
                <a:latin typeface="Gotham"/>
              </a:rPr>
              <a:t>as </a:t>
            </a:r>
            <a:r>
              <a:rPr lang="es-ES" sz="4200" dirty="0">
                <a:latin typeface="Gotham"/>
              </a:rPr>
              <a:t>cuentas del ejercicio 2017 y el presupuesto del </a:t>
            </a:r>
            <a:r>
              <a:rPr lang="es-ES" sz="4200" dirty="0" smtClean="0">
                <a:latin typeface="Gotham"/>
              </a:rPr>
              <a:t>2018, </a:t>
            </a:r>
            <a:r>
              <a:rPr lang="es-ES" sz="4200" dirty="0">
                <a:latin typeface="Gotham"/>
              </a:rPr>
              <a:t>así como el informe de actividades realizado durante el año 2017 y el plan para los próximos meses. </a:t>
            </a:r>
            <a:r>
              <a:rPr lang="es-ES" sz="4200" dirty="0" smtClean="0">
                <a:latin typeface="Gotham"/>
              </a:rPr>
              <a:t>Después celebramos una Comida de Verano en el Barrio del Carmen.</a:t>
            </a:r>
            <a:endParaRPr sz="4200" dirty="0">
              <a:latin typeface="Gotham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1" b="15238"/>
          <a:stretch/>
        </p:blipFill>
        <p:spPr>
          <a:xfrm>
            <a:off x="13344128" y="1262215"/>
            <a:ext cx="7999372" cy="5926861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6" r="3005"/>
          <a:stretch/>
        </p:blipFill>
        <p:spPr>
          <a:xfrm>
            <a:off x="12336016" y="7506072"/>
            <a:ext cx="10618577" cy="544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421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846466" y="1093135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2685836" y="1385392"/>
            <a:ext cx="7806623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CURSO GESTIÓN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 EMPRESAS CREATIVAS</a:t>
            </a:r>
          </a:p>
        </p:txBody>
      </p:sp>
      <p:sp>
        <p:nvSpPr>
          <p:cNvPr id="205" name="Shape 205"/>
          <p:cNvSpPr/>
          <p:nvPr/>
        </p:nvSpPr>
        <p:spPr>
          <a:xfrm>
            <a:off x="2172875" y="3123206"/>
            <a:ext cx="8832546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algn="just"/>
            <a:r>
              <a:rPr lang="es-ES" sz="3200" dirty="0" smtClean="0"/>
              <a:t> DEL 19 DE SEPTIEMBRE AL 4 DE OCTUBRE</a:t>
            </a:r>
            <a:endParaRPr sz="3200" dirty="0"/>
          </a:p>
        </p:txBody>
      </p:sp>
      <p:sp>
        <p:nvSpPr>
          <p:cNvPr id="206" name="Shape 206"/>
          <p:cNvSpPr/>
          <p:nvPr/>
        </p:nvSpPr>
        <p:spPr>
          <a:xfrm>
            <a:off x="1244575" y="593304"/>
            <a:ext cx="10689122" cy="1229571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79185" y="7990770"/>
            <a:ext cx="9818442" cy="7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/>
          </a:p>
        </p:txBody>
      </p:sp>
      <p:sp>
        <p:nvSpPr>
          <p:cNvPr id="4" name="3 Rectángulo"/>
          <p:cNvSpPr/>
          <p:nvPr/>
        </p:nvSpPr>
        <p:spPr>
          <a:xfrm>
            <a:off x="1798851" y="5241875"/>
            <a:ext cx="9508583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Segunda edición del curso dirigido a </a:t>
            </a:r>
            <a:r>
              <a:rPr lang="es-ES" sz="4200" b="1" dirty="0" smtClean="0">
                <a:latin typeface="Gotham"/>
              </a:rPr>
              <a:t>directivos de agencias</a:t>
            </a:r>
            <a:r>
              <a:rPr lang="es-ES" sz="4200" dirty="0" smtClean="0">
                <a:latin typeface="Gotham"/>
              </a:rPr>
              <a:t> con necesidades de formación empresarial (</a:t>
            </a:r>
            <a:r>
              <a:rPr lang="es-ES" sz="4200" b="1" dirty="0" smtClean="0">
                <a:latin typeface="Gotham"/>
              </a:rPr>
              <a:t>aforo completo</a:t>
            </a:r>
            <a:r>
              <a:rPr lang="es-ES" sz="4200" dirty="0" smtClean="0">
                <a:latin typeface="Gotham"/>
              </a:rPr>
              <a:t>).</a:t>
            </a:r>
          </a:p>
          <a:p>
            <a:pPr algn="just"/>
            <a:endParaRPr lang="es-ES" sz="4200" dirty="0">
              <a:latin typeface="Gotham"/>
            </a:endParaRPr>
          </a:p>
          <a:p>
            <a:pPr algn="just"/>
            <a:r>
              <a:rPr lang="es-ES" sz="4200" dirty="0" smtClean="0">
                <a:latin typeface="Gotham"/>
              </a:rPr>
              <a:t>6 Jornadas con 6 áreas de formación distinta con los mejores </a:t>
            </a:r>
            <a:r>
              <a:rPr lang="es-ES" sz="4200" b="1" dirty="0" smtClean="0">
                <a:latin typeface="Gotham"/>
              </a:rPr>
              <a:t>profesionales a nivel naciona</a:t>
            </a:r>
            <a:r>
              <a:rPr lang="es-ES" sz="4200" dirty="0" smtClean="0">
                <a:latin typeface="Gotham"/>
              </a:rPr>
              <a:t>l: Miguel Olivares, </a:t>
            </a:r>
            <a:r>
              <a:rPr lang="es-ES" sz="4200" dirty="0" err="1" smtClean="0">
                <a:latin typeface="Gotham"/>
              </a:rPr>
              <a:t>Daniele</a:t>
            </a:r>
            <a:r>
              <a:rPr lang="es-ES" sz="4200" dirty="0" smtClean="0">
                <a:latin typeface="Gotham"/>
              </a:rPr>
              <a:t> </a:t>
            </a:r>
            <a:r>
              <a:rPr lang="es-ES" sz="4200" dirty="0" err="1" smtClean="0">
                <a:latin typeface="Gotham"/>
              </a:rPr>
              <a:t>Cicini</a:t>
            </a:r>
            <a:r>
              <a:rPr lang="es-ES" sz="4200" dirty="0" smtClean="0">
                <a:latin typeface="Gotham"/>
              </a:rPr>
              <a:t>, Jordi </a:t>
            </a:r>
            <a:r>
              <a:rPr lang="es-ES" sz="4200" dirty="0" err="1" smtClean="0">
                <a:latin typeface="Gotham"/>
              </a:rPr>
              <a:t>Torrents</a:t>
            </a:r>
            <a:r>
              <a:rPr lang="es-ES" sz="4200" dirty="0" smtClean="0">
                <a:latin typeface="Gotham"/>
              </a:rPr>
              <a:t>, Carmen Bustos, Javier </a:t>
            </a:r>
            <a:r>
              <a:rPr lang="es-ES" sz="4200" dirty="0" err="1" smtClean="0">
                <a:latin typeface="Gotham"/>
              </a:rPr>
              <a:t>Suso</a:t>
            </a:r>
            <a:r>
              <a:rPr lang="es-ES" sz="4200" dirty="0" smtClean="0">
                <a:latin typeface="Gotham"/>
              </a:rPr>
              <a:t>, Manuel Moreno.</a:t>
            </a:r>
            <a:endParaRPr lang="es-ES" sz="4000" dirty="0">
              <a:latin typeface="Gotham"/>
            </a:endParaRPr>
          </a:p>
          <a:p>
            <a:pPr algn="l"/>
            <a:endParaRPr lang="es-ES" sz="4400" dirty="0">
              <a:latin typeface="Gotham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735" y="1711962"/>
            <a:ext cx="7702456" cy="1076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07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3033</TotalTime>
  <Words>1546</Words>
  <Application>Microsoft Office PowerPoint</Application>
  <PresentationFormat>Personalizado</PresentationFormat>
  <Paragraphs>176</Paragraphs>
  <Slides>42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3</dc:creator>
  <cp:lastModifiedBy>SERVER</cp:lastModifiedBy>
  <cp:revision>220</cp:revision>
  <dcterms:modified xsi:type="dcterms:W3CDTF">2019-06-18T13:37:13Z</dcterms:modified>
</cp:coreProperties>
</file>