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1" r:id="rId4"/>
    <p:sldId id="333" r:id="rId5"/>
    <p:sldId id="334" r:id="rId6"/>
    <p:sldId id="347" r:id="rId7"/>
    <p:sldId id="335" r:id="rId8"/>
    <p:sldId id="336" r:id="rId9"/>
    <p:sldId id="266" r:id="rId10"/>
    <p:sldId id="306" r:id="rId11"/>
    <p:sldId id="316" r:id="rId12"/>
    <p:sldId id="337" r:id="rId13"/>
    <p:sldId id="338" r:id="rId14"/>
    <p:sldId id="318" r:id="rId15"/>
    <p:sldId id="311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258" r:id="rId24"/>
    <p:sldId id="330" r:id="rId25"/>
    <p:sldId id="321" r:id="rId26"/>
    <p:sldId id="346" r:id="rId27"/>
    <p:sldId id="322" r:id="rId28"/>
    <p:sldId id="331" r:id="rId29"/>
    <p:sldId id="332" r:id="rId30"/>
    <p:sldId id="323" r:id="rId31"/>
    <p:sldId id="329" r:id="rId32"/>
    <p:sldId id="269" r:id="rId33"/>
    <p:sldId id="271" r:id="rId34"/>
    <p:sldId id="272" r:id="rId35"/>
    <p:sldId id="273" r:id="rId36"/>
    <p:sldId id="314" r:id="rId37"/>
    <p:sldId id="280" r:id="rId38"/>
    <p:sldId id="283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2105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8" autoAdjust="0"/>
    <p:restoredTop sz="94628" autoAdjust="0"/>
  </p:normalViewPr>
  <p:slideViewPr>
    <p:cSldViewPr>
      <p:cViewPr>
        <p:scale>
          <a:sx n="30" d="100"/>
          <a:sy n="30" d="100"/>
        </p:scale>
        <p:origin x="-1326" y="-294"/>
      </p:cViewPr>
      <p:guideLst>
        <p:guide orient="horz" pos="4320"/>
        <p:guide pos="11309"/>
      </p:guideLst>
    </p:cSldViewPr>
  </p:slideViewPr>
  <p:outlineViewPr>
    <p:cViewPr>
      <p:scale>
        <a:sx n="33" d="100"/>
        <a:sy n="33" d="100"/>
      </p:scale>
      <p:origin x="0" y="22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80308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9244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312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247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812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puntmedia.es/va/a-la-carta/retransmissions/gala-lluna-de-la-publicita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9"/>
          <p:cNvSpPr/>
          <p:nvPr/>
        </p:nvSpPr>
        <p:spPr>
          <a:xfrm>
            <a:off x="1551660" y="373370"/>
            <a:ext cx="19733260" cy="9353918"/>
          </a:xfrm>
          <a:prstGeom prst="rect">
            <a:avLst/>
          </a:prstGeom>
          <a:solidFill>
            <a:schemeClr val="accent5">
              <a:alpha val="33218"/>
            </a:schemeClr>
          </a:solidFill>
          <a:ln w="25400">
            <a:solidFill>
              <a:schemeClr val="accent5">
                <a:alpha val="33218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8" name="Shape 120"/>
          <p:cNvSpPr/>
          <p:nvPr/>
        </p:nvSpPr>
        <p:spPr>
          <a:xfrm>
            <a:off x="5909833" y="5633993"/>
            <a:ext cx="12564336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000"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>
                <a:latin typeface="Gotham Black"/>
              </a:rPr>
              <a:t>MEMORIA</a:t>
            </a:r>
            <a:r>
              <a:rPr b="1" dirty="0" smtClean="0">
                <a:latin typeface="Gotham Black"/>
              </a:rPr>
              <a:t> DE </a:t>
            </a:r>
            <a:r>
              <a:rPr b="1" dirty="0">
                <a:latin typeface="Gotham Black"/>
              </a:rPr>
              <a:t>ACTIVIDADES </a:t>
            </a:r>
          </a:p>
        </p:txBody>
      </p:sp>
      <p:sp>
        <p:nvSpPr>
          <p:cNvPr id="9" name="Shape 121"/>
          <p:cNvSpPr/>
          <p:nvPr/>
        </p:nvSpPr>
        <p:spPr>
          <a:xfrm>
            <a:off x="11122797" y="7394089"/>
            <a:ext cx="2138406" cy="1221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000"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 smtClean="0"/>
              <a:t>201</a:t>
            </a:r>
            <a:r>
              <a:rPr lang="es-ES" b="1" dirty="0"/>
              <a:t>9</a:t>
            </a:r>
            <a:endParaRPr b="1" dirty="0"/>
          </a:p>
        </p:txBody>
      </p:sp>
      <p:sp>
        <p:nvSpPr>
          <p:cNvPr id="10" name="Shape 122"/>
          <p:cNvSpPr/>
          <p:nvPr/>
        </p:nvSpPr>
        <p:spPr>
          <a:xfrm>
            <a:off x="3752873" y="3139260"/>
            <a:ext cx="18756529" cy="964418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11" name="Picture 2" descr="C:\Users\EQUIPO 3\Desktop\COMUNIT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360" y="10026352"/>
            <a:ext cx="56012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1938827" y="1840630"/>
            <a:ext cx="9300622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CUARTA EDICIÓN</a:t>
            </a:r>
            <a:r>
              <a:rPr b="1" dirty="0" smtClean="0"/>
              <a:t> </a:t>
            </a:r>
            <a:r>
              <a:rPr b="1" dirty="0"/>
              <a:t>CREATIVE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/>
              <a:t>PORTFOLIO JUNIOR</a:t>
            </a:r>
          </a:p>
        </p:txBody>
      </p:sp>
      <p:sp>
        <p:nvSpPr>
          <p:cNvPr id="191" name="Shape 191"/>
          <p:cNvSpPr/>
          <p:nvPr/>
        </p:nvSpPr>
        <p:spPr>
          <a:xfrm>
            <a:off x="5370181" y="3516736"/>
            <a:ext cx="2378856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8 DE MAYO</a:t>
            </a:r>
            <a:endParaRPr sz="3200" dirty="0"/>
          </a:p>
        </p:txBody>
      </p:sp>
      <p:sp>
        <p:nvSpPr>
          <p:cNvPr id="192" name="Shape 192"/>
          <p:cNvSpPr/>
          <p:nvPr/>
        </p:nvSpPr>
        <p:spPr>
          <a:xfrm>
            <a:off x="1244575" y="1038131"/>
            <a:ext cx="10630624" cy="589187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1894576" y="5035478"/>
            <a:ext cx="9633198" cy="1695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sz="4200" dirty="0">
                <a:latin typeface="Gotham"/>
              </a:rPr>
              <a:t>Para finalizar la tarde, disfrutamos de un </a:t>
            </a:r>
            <a:r>
              <a:rPr lang="es-ES" sz="4200" dirty="0" err="1">
                <a:latin typeface="Gotham"/>
              </a:rPr>
              <a:t>A</a:t>
            </a:r>
            <a:r>
              <a:rPr lang="es-ES" sz="4200" dirty="0" err="1" smtClean="0">
                <a:latin typeface="Gotham"/>
              </a:rPr>
              <a:t>fterwork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>
                <a:latin typeface="Gotham"/>
              </a:rPr>
              <a:t>con Cerveza </a:t>
            </a:r>
            <a:r>
              <a:rPr lang="es-ES" sz="4200" dirty="0" err="1">
                <a:latin typeface="Gotham"/>
              </a:rPr>
              <a:t>Tyris</a:t>
            </a:r>
            <a:r>
              <a:rPr lang="es-ES" sz="4200" dirty="0">
                <a:latin typeface="Gotham"/>
              </a:rPr>
              <a:t>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7" r="6309" b="174"/>
          <a:stretch/>
        </p:blipFill>
        <p:spPr>
          <a:xfrm>
            <a:off x="12426955" y="5417840"/>
            <a:ext cx="9423779" cy="6328468"/>
          </a:xfrm>
          <a:prstGeom prst="rect">
            <a:avLst/>
          </a:prstGeom>
        </p:spPr>
      </p:pic>
      <p:pic>
        <p:nvPicPr>
          <p:cNvPr id="4098" name="Picture 2" descr="https://scontent-mad1-1.xx.fbcdn.net/v/t1.0-9/59684099_2165915063498332_4469554589846208512_n.jpg?_nc_cat=102&amp;_nc_sid=8bfeb9&amp;_nc_ohc=wy9oDJBYA44AX-O7jVg&amp;_nc_ht=scontent-mad1-1.xx&amp;oh=8b41f8c46c0c9301f8a6e137d3b64063&amp;oe=5F309C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88" y="7421132"/>
            <a:ext cx="7920880" cy="594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491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1939643" y="1770112"/>
            <a:ext cx="9299019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PUBLICITARIOS POR ÁFRICA</a:t>
            </a:r>
          </a:p>
        </p:txBody>
      </p:sp>
      <p:sp>
        <p:nvSpPr>
          <p:cNvPr id="205" name="Shape 205"/>
          <p:cNvSpPr/>
          <p:nvPr/>
        </p:nvSpPr>
        <p:spPr>
          <a:xfrm>
            <a:off x="5228995" y="3123206"/>
            <a:ext cx="272029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17 DE MAYO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822849" y="6313387"/>
            <a:ext cx="957706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Participamos como colectivo colaborador en el evento benéfico Publicitarios por África, que se celebró por primera vez en </a:t>
            </a:r>
            <a:r>
              <a:rPr lang="es-ES" sz="4200" dirty="0" err="1" smtClean="0">
                <a:latin typeface="Gotham"/>
              </a:rPr>
              <a:t>València</a:t>
            </a:r>
            <a:r>
              <a:rPr lang="es-ES" sz="4200" dirty="0" smtClean="0">
                <a:latin typeface="Gotham"/>
              </a:rPr>
              <a:t> y congregó a más de 120 publicitarios.</a:t>
            </a:r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5122" name="Picture 2" descr="https://scontent-mad1-1.xx.fbcdn.net/v/t1.0-9/60864684_2183817948374710_7224465322101702656_o.jpg?_nc_cat=107&amp;_nc_sid=8bfeb9&amp;_nc_ohc=KMZfa5xBhJoAX9FlJJB&amp;_nc_ht=scontent-mad1-1.xx&amp;oh=ebbea1bdb2a38181a86e862c13b102b9&amp;oe=5F33E1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277" y="1430486"/>
            <a:ext cx="9560621" cy="111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261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4040381" y="1770112"/>
            <a:ext cx="5097549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PREMIOS ADCV</a:t>
            </a:r>
          </a:p>
        </p:txBody>
      </p:sp>
      <p:sp>
        <p:nvSpPr>
          <p:cNvPr id="205" name="Shape 205"/>
          <p:cNvSpPr/>
          <p:nvPr/>
        </p:nvSpPr>
        <p:spPr>
          <a:xfrm>
            <a:off x="5228994" y="3123206"/>
            <a:ext cx="272029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22 DE MAYO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822849" y="6313387"/>
            <a:ext cx="95770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Estuvimos, como colectivo colaborador del Festival, en los Premios ADCV a los mejores trabajos de diseño elaborados en la </a:t>
            </a:r>
            <a:r>
              <a:rPr lang="es-ES" sz="4200" dirty="0" err="1" smtClean="0">
                <a:latin typeface="Gotham"/>
              </a:rPr>
              <a:t>Comunitat</a:t>
            </a:r>
            <a:r>
              <a:rPr lang="es-ES" sz="4200" dirty="0" smtClean="0">
                <a:latin typeface="Gotham"/>
              </a:rPr>
              <a:t> Valenciana en los dos últimos años. </a:t>
            </a:r>
            <a:endParaRPr lang="es-ES" sz="4400" dirty="0">
              <a:latin typeface="Gotham"/>
            </a:endParaRPr>
          </a:p>
        </p:txBody>
      </p:sp>
      <p:pic>
        <p:nvPicPr>
          <p:cNvPr id="6146" name="Picture 2" descr="https://scontent-mad1-1.xx.fbcdn.net/v/t1.0-9/61119180_2187885064634665_7314856993359921152_o.jpg?_nc_cat=109&amp;_nc_sid=8bfeb9&amp;_nc_ohc=kiprRA6S8XsAX8xiDcv&amp;_nc_ht=scontent-mad1-1.xx&amp;oh=e23a2af64541d5098ea5c371ee60c11f&amp;oe=5F3379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040" y="2515600"/>
            <a:ext cx="8980567" cy="898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48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3114652" y="1770112"/>
            <a:ext cx="694901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WINNER DECIDE 2019</a:t>
            </a:r>
          </a:p>
        </p:txBody>
      </p:sp>
      <p:sp>
        <p:nvSpPr>
          <p:cNvPr id="205" name="Shape 205"/>
          <p:cNvSpPr/>
          <p:nvPr/>
        </p:nvSpPr>
        <p:spPr>
          <a:xfrm>
            <a:off x="5228994" y="3123206"/>
            <a:ext cx="272029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28 DE MAYO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822849" y="6313387"/>
            <a:ext cx="95770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Participamos como Jurado en el </a:t>
            </a:r>
            <a:r>
              <a:rPr lang="es-ES" sz="4200" dirty="0" err="1" smtClean="0">
                <a:latin typeface="Gotham"/>
              </a:rPr>
              <a:t>Winner</a:t>
            </a:r>
            <a:r>
              <a:rPr lang="es-ES" sz="4200" dirty="0" smtClean="0">
                <a:latin typeface="Gotham"/>
              </a:rPr>
              <a:t> Decide 2019 de UCH-CEU y rendimos un homenaje, junto a los colegas del Colegio de Publicistas, a Isabel de Salas, que se jubilaba ese curso.</a:t>
            </a:r>
            <a:endParaRPr lang="es-ES" sz="4400" dirty="0">
              <a:latin typeface="Gotham"/>
            </a:endParaRPr>
          </a:p>
        </p:txBody>
      </p:sp>
      <p:pic>
        <p:nvPicPr>
          <p:cNvPr id="7170" name="Picture 2" descr="https://scontent-mad1-1.xx.fbcdn.net/v/t1.0-9/61330988_2197398763683295_6165802015881428992_n.jpg?_nc_cat=102&amp;_nc_sid=8bfeb9&amp;_nc_ohc=u4t4uzFQJR0AX-lgPQp&amp;_nc_ht=scontent-mad1-1.xx&amp;oh=802dba5af8bee8a797a925c899abc6d1&amp;oe=5F33FC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120" y="4662172"/>
            <a:ext cx="7456653" cy="74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901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188917" y="1385392"/>
            <a:ext cx="8800485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WORKSHOP COMUNITAD –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PADIMA</a:t>
            </a:r>
          </a:p>
        </p:txBody>
      </p:sp>
      <p:sp>
        <p:nvSpPr>
          <p:cNvPr id="205" name="Shape 205"/>
          <p:cNvSpPr/>
          <p:nvPr/>
        </p:nvSpPr>
        <p:spPr>
          <a:xfrm>
            <a:off x="5217777" y="3123206"/>
            <a:ext cx="2742738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algn="just"/>
            <a:r>
              <a:rPr lang="es-ES" sz="3200" dirty="0" smtClean="0"/>
              <a:t> 13 DE JUNIO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879185" y="5198903"/>
            <a:ext cx="9592735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100" dirty="0" smtClean="0">
                <a:latin typeface="Gotham"/>
              </a:rPr>
              <a:t>Desayuno en formato </a:t>
            </a:r>
            <a:r>
              <a:rPr lang="es-ES" sz="4100" dirty="0" err="1" smtClean="0">
                <a:latin typeface="Gotham"/>
              </a:rPr>
              <a:t>workshop</a:t>
            </a:r>
            <a:r>
              <a:rPr lang="es-ES" sz="4100" dirty="0" smtClean="0">
                <a:latin typeface="Gotham"/>
              </a:rPr>
              <a:t> junto a nuestros socios de PADIMA, expertos en defensa de la creatividad y registro de marcas. Aforo completo en </a:t>
            </a:r>
            <a:r>
              <a:rPr lang="es-ES" sz="4100" dirty="0" err="1" smtClean="0">
                <a:latin typeface="Gotham"/>
              </a:rPr>
              <a:t>Wayco</a:t>
            </a:r>
            <a:r>
              <a:rPr lang="es-ES" sz="4100" dirty="0" smtClean="0">
                <a:latin typeface="Gotham"/>
              </a:rPr>
              <a:t> Ruzafa.</a:t>
            </a:r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8194" name="Picture 2" descr="https://scontent-mad1-1.xx.fbcdn.net/v/t1.0-9/62358033_2224121154344389_1845429421389905920_o.jpg?_nc_cat=106&amp;_nc_sid=8bfeb9&amp;_nc_ohc=yJqr9eAtCt8AX-8euQq&amp;_nc_ht=scontent-mad1-1.xx&amp;oh=cb691b2629a920ed4b0b42b09dfc2bb7&amp;oe=5F3432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4218499"/>
            <a:ext cx="11560696" cy="867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027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3062315" y="1886547"/>
            <a:ext cx="709168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ASAMBLEA GENERAL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DE COMUNITAD</a:t>
            </a:r>
          </a:p>
        </p:txBody>
      </p:sp>
      <p:sp>
        <p:nvSpPr>
          <p:cNvPr id="198" name="Shape 198"/>
          <p:cNvSpPr/>
          <p:nvPr/>
        </p:nvSpPr>
        <p:spPr>
          <a:xfrm>
            <a:off x="5274677" y="3599782"/>
            <a:ext cx="262892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19 DE JUNIO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798704" y="5588646"/>
            <a:ext cx="9630835" cy="4668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Aprobación </a:t>
            </a:r>
            <a:r>
              <a:rPr lang="es-ES" sz="4200" dirty="0">
                <a:latin typeface="Gotham"/>
              </a:rPr>
              <a:t>de l</a:t>
            </a:r>
            <a:r>
              <a:rPr lang="es-ES" sz="4200" dirty="0" smtClean="0">
                <a:latin typeface="Gotham"/>
              </a:rPr>
              <a:t>as </a:t>
            </a:r>
            <a:r>
              <a:rPr lang="es-ES" sz="4200" dirty="0">
                <a:latin typeface="Gotham"/>
              </a:rPr>
              <a:t>cuentas del ejercicio </a:t>
            </a:r>
            <a:r>
              <a:rPr lang="es-ES" sz="4200" dirty="0" smtClean="0">
                <a:latin typeface="Gotham"/>
              </a:rPr>
              <a:t>2018 </a:t>
            </a:r>
            <a:r>
              <a:rPr lang="es-ES" sz="4200" dirty="0">
                <a:latin typeface="Gotham"/>
              </a:rPr>
              <a:t>y el presupuesto del </a:t>
            </a:r>
            <a:r>
              <a:rPr lang="es-ES" sz="4200" dirty="0" smtClean="0">
                <a:latin typeface="Gotham"/>
              </a:rPr>
              <a:t>2019, </a:t>
            </a:r>
            <a:r>
              <a:rPr lang="es-ES" sz="4200" dirty="0">
                <a:latin typeface="Gotham"/>
              </a:rPr>
              <a:t>así como el informe de actividades realizado durante el año </a:t>
            </a:r>
            <a:r>
              <a:rPr lang="es-ES" sz="4200" dirty="0" smtClean="0">
                <a:latin typeface="Gotham"/>
              </a:rPr>
              <a:t>2018 </a:t>
            </a:r>
            <a:r>
              <a:rPr lang="es-ES" sz="4200" dirty="0">
                <a:latin typeface="Gotham"/>
              </a:rPr>
              <a:t>y el plan para los </a:t>
            </a:r>
            <a:r>
              <a:rPr lang="es-ES" sz="4200" dirty="0" smtClean="0">
                <a:latin typeface="Gotham"/>
              </a:rPr>
              <a:t>siguientes meses. Después celebramos un </a:t>
            </a:r>
            <a:r>
              <a:rPr lang="es-ES" sz="4200" dirty="0" err="1" smtClean="0">
                <a:latin typeface="Gotham"/>
              </a:rPr>
              <a:t>Afterwork</a:t>
            </a:r>
            <a:r>
              <a:rPr lang="es-ES" sz="4200" dirty="0" smtClean="0">
                <a:latin typeface="Gotham"/>
              </a:rPr>
              <a:t> en La Marina de </a:t>
            </a:r>
            <a:r>
              <a:rPr lang="es-ES" sz="4200" dirty="0" err="1" smtClean="0">
                <a:latin typeface="Gotham"/>
              </a:rPr>
              <a:t>València</a:t>
            </a:r>
            <a:r>
              <a:rPr lang="es-ES" sz="4200" dirty="0" smtClean="0">
                <a:latin typeface="Gotham"/>
              </a:rPr>
              <a:t>.</a:t>
            </a:r>
            <a:endParaRPr sz="4200" dirty="0">
              <a:latin typeface="Gotham"/>
            </a:endParaRPr>
          </a:p>
        </p:txBody>
      </p:sp>
      <p:pic>
        <p:nvPicPr>
          <p:cNvPr id="9218" name="Picture 2" descr="https://scontent-mad1-1.xx.fbcdn.net/v/t1.0-9/64459086_2234815763274928_162356584196866048_n.jpg?_nc_cat=104&amp;_nc_sid=8bfeb9&amp;_nc_ohc=3PA_ALmKVb8AX-ee5le&amp;_nc_ht=scontent-mad1-1.xx&amp;oh=4ed7ae571b288ca6a5cb183f5bebd935&amp;oe=5F3407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008" y="482453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421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2776986" y="1886547"/>
            <a:ext cx="7662353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ENCUENTRO MUJERES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PUBLICITARIAS</a:t>
            </a:r>
          </a:p>
        </p:txBody>
      </p:sp>
      <p:sp>
        <p:nvSpPr>
          <p:cNvPr id="198" name="Shape 198"/>
          <p:cNvSpPr/>
          <p:nvPr/>
        </p:nvSpPr>
        <p:spPr>
          <a:xfrm>
            <a:off x="5309141" y="3599782"/>
            <a:ext cx="255999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17 DE JULIO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95367" y="5080880"/>
            <a:ext cx="8233056" cy="2729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Primer encuentro de mujeres publicitarias, organizado por </a:t>
            </a:r>
            <a:r>
              <a:rPr lang="es-ES" sz="4200" dirty="0" err="1" smtClean="0">
                <a:latin typeface="Gotham"/>
              </a:rPr>
              <a:t>ComunitAD</a:t>
            </a:r>
            <a:r>
              <a:rPr lang="es-ES" sz="4200" dirty="0" smtClean="0">
                <a:latin typeface="Gotham"/>
              </a:rPr>
              <a:t> y con aforo completo en </a:t>
            </a:r>
            <a:r>
              <a:rPr lang="es-ES" sz="4200" dirty="0" err="1" smtClean="0">
                <a:latin typeface="Gotham"/>
              </a:rPr>
              <a:t>Wayco</a:t>
            </a:r>
            <a:r>
              <a:rPr lang="es-ES" sz="4200" dirty="0" smtClean="0">
                <a:latin typeface="Gotham"/>
              </a:rPr>
              <a:t> Ruzafa</a:t>
            </a:r>
            <a:endParaRPr sz="4200" dirty="0">
              <a:latin typeface="Gotham"/>
            </a:endParaRPr>
          </a:p>
        </p:txBody>
      </p:sp>
      <p:pic>
        <p:nvPicPr>
          <p:cNvPr id="10242" name="Picture 2" descr="https://scontent-mad1-1.xx.fbcdn.net/v/t1.0-9/67109154_2281657411924096_1710187335099875328_o.jpg?_nc_cat=101&amp;_nc_sid=8bfeb9&amp;_nc_ohc=tzoyXgDKMBUAX_8oRcM&amp;_nc_ht=scontent-mad1-1.xx&amp;oh=06d2224f0870025e7a22322b99d4e476&amp;oe=5F308E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62" y="7506072"/>
            <a:ext cx="7096271" cy="532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content-mad1-1.xx.fbcdn.net/v/t1.0-9/67191323_2282836308472873_6831688561427742720_n.jpg?_nc_cat=106&amp;_nc_sid=8bfeb9&amp;_nc_ohc=FqXY-d8dBaAAX96CCJn&amp;_nc_ht=scontent-mad1-1.xx&amp;oh=18ba33c77c8c72220151d981cd7551f5&amp;oe=5F312ED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248" y="2538534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073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994729" y="1886547"/>
            <a:ext cx="922688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COMITÉ VALÈNCIA CAPITAL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MUNDIAL DEL DISEÑO 2022</a:t>
            </a:r>
          </a:p>
        </p:txBody>
      </p:sp>
      <p:sp>
        <p:nvSpPr>
          <p:cNvPr id="198" name="Shape 198"/>
          <p:cNvSpPr/>
          <p:nvPr/>
        </p:nvSpPr>
        <p:spPr>
          <a:xfrm>
            <a:off x="5309141" y="3599782"/>
            <a:ext cx="255999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31 DE JULIO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95367" y="6050376"/>
            <a:ext cx="8233056" cy="7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endParaRPr sz="4200" dirty="0">
              <a:latin typeface="Gotham"/>
            </a:endParaRPr>
          </a:p>
        </p:txBody>
      </p:sp>
      <p:pic>
        <p:nvPicPr>
          <p:cNvPr id="11266" name="Picture 2" descr="https://scontent-mad1-1.xx.fbcdn.net/v/t1.0-9/67934251_2304193606337143_3395326141756604416_n.png?_nc_cat=100&amp;_nc_sid=730e14&amp;_nc_ohc=IhUHT3onATsAX95XEhW&amp;_nc_ht=scontent-mad1-1.xx&amp;oh=abb506b155946850ec77a26d8f2d265c&amp;oe=5F316E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022" y="5053085"/>
            <a:ext cx="10549819" cy="715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73136" y="4465731"/>
            <a:ext cx="94484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>
                <a:latin typeface="Gotham"/>
              </a:rPr>
              <a:t>El Presidente de </a:t>
            </a:r>
            <a:r>
              <a:rPr lang="es-ES" sz="4400" dirty="0" err="1" smtClean="0">
                <a:latin typeface="Gotham"/>
              </a:rPr>
              <a:t>ComunitAD</a:t>
            </a:r>
            <a:r>
              <a:rPr lang="es-ES" sz="4400" dirty="0">
                <a:latin typeface="Gotham"/>
              </a:rPr>
              <a:t>, Xavi </a:t>
            </a:r>
            <a:r>
              <a:rPr lang="es-ES" sz="4400" dirty="0" err="1" smtClean="0">
                <a:latin typeface="Gotham"/>
              </a:rPr>
              <a:t>Sempere</a:t>
            </a:r>
            <a:r>
              <a:rPr lang="es-ES" sz="4400" dirty="0" smtClean="0">
                <a:latin typeface="Gotham"/>
              </a:rPr>
              <a:t>, participó en EDEM en </a:t>
            </a:r>
            <a:r>
              <a:rPr lang="es-ES" sz="4400" dirty="0">
                <a:latin typeface="Gotham"/>
              </a:rPr>
              <a:t>la Jornada con el Comité Técnico de </a:t>
            </a:r>
            <a:r>
              <a:rPr lang="es-ES" sz="4400" dirty="0" err="1">
                <a:latin typeface="Gotham"/>
              </a:rPr>
              <a:t>World</a:t>
            </a:r>
            <a:r>
              <a:rPr lang="es-ES" sz="4400" dirty="0">
                <a:latin typeface="Gotham"/>
              </a:rPr>
              <a:t> </a:t>
            </a:r>
            <a:r>
              <a:rPr lang="es-ES" sz="4400" dirty="0" err="1">
                <a:latin typeface="Gotham"/>
              </a:rPr>
              <a:t>Design</a:t>
            </a:r>
            <a:r>
              <a:rPr lang="es-ES" sz="4400" dirty="0">
                <a:latin typeface="Gotham"/>
              </a:rPr>
              <a:t> </a:t>
            </a:r>
            <a:r>
              <a:rPr lang="es-ES" sz="4400" dirty="0" err="1" smtClean="0">
                <a:latin typeface="Gotham"/>
              </a:rPr>
              <a:t>Organization</a:t>
            </a:r>
            <a:r>
              <a:rPr lang="es-ES" sz="4400" dirty="0" smtClean="0">
                <a:latin typeface="Gotham"/>
              </a:rPr>
              <a:t> para </a:t>
            </a:r>
            <a:r>
              <a:rPr lang="es-ES" sz="4400" dirty="0">
                <a:latin typeface="Gotham"/>
              </a:rPr>
              <a:t>la elección de </a:t>
            </a:r>
            <a:r>
              <a:rPr lang="es-ES" sz="4400" dirty="0" err="1" smtClean="0">
                <a:latin typeface="Gotham"/>
              </a:rPr>
              <a:t>València</a:t>
            </a:r>
            <a:r>
              <a:rPr lang="es-ES" sz="4400" dirty="0" smtClean="0">
                <a:latin typeface="Gotham"/>
              </a:rPr>
              <a:t> como </a:t>
            </a:r>
            <a:r>
              <a:rPr lang="es-ES" sz="4400" dirty="0">
                <a:latin typeface="Gotham"/>
              </a:rPr>
              <a:t>Capital Mundial del Diseño 2022.</a:t>
            </a:r>
          </a:p>
          <a:p>
            <a:pPr algn="just"/>
            <a:r>
              <a:rPr lang="es-ES" sz="4400" dirty="0" err="1" smtClean="0">
                <a:latin typeface="Gotham"/>
              </a:rPr>
              <a:t>ComunitAD</a:t>
            </a:r>
            <a:r>
              <a:rPr lang="es-ES" sz="4400" dirty="0" smtClean="0">
                <a:latin typeface="Gotham"/>
              </a:rPr>
              <a:t> fue la primera asociación no centrada exclusivamente en el diseño en apoyar la candidatura.</a:t>
            </a:r>
            <a:endParaRPr lang="es-ES" sz="4400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337263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2654369" y="2271267"/>
            <a:ext cx="790761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UNITWIN 2019 ALICANTE</a:t>
            </a:r>
          </a:p>
        </p:txBody>
      </p:sp>
      <p:sp>
        <p:nvSpPr>
          <p:cNvPr id="198" name="Shape 198"/>
          <p:cNvSpPr/>
          <p:nvPr/>
        </p:nvSpPr>
        <p:spPr>
          <a:xfrm>
            <a:off x="4566952" y="3599782"/>
            <a:ext cx="4044376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12 DE SEPTIEMBRE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95367" y="6050376"/>
            <a:ext cx="8233056" cy="7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endParaRPr sz="42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73135" y="5347340"/>
            <a:ext cx="944847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 smtClean="0">
                <a:latin typeface="Gotham"/>
              </a:rPr>
              <a:t>María </a:t>
            </a:r>
            <a:r>
              <a:rPr lang="es-ES" sz="4400" dirty="0" err="1" smtClean="0">
                <a:latin typeface="Gotham"/>
              </a:rPr>
              <a:t>Gisbert</a:t>
            </a:r>
            <a:r>
              <a:rPr lang="es-ES" sz="4400" dirty="0" smtClean="0">
                <a:latin typeface="Gotham"/>
              </a:rPr>
              <a:t>, Vocal de la Junta Directiva, estuvo en representación de </a:t>
            </a:r>
            <a:r>
              <a:rPr lang="es-ES" sz="4400" dirty="0" err="1" smtClean="0">
                <a:latin typeface="Gotham"/>
              </a:rPr>
              <a:t>ComunitAD</a:t>
            </a:r>
            <a:r>
              <a:rPr lang="es-ES" sz="4400" dirty="0" smtClean="0">
                <a:latin typeface="Gotham"/>
              </a:rPr>
              <a:t> en el Foro </a:t>
            </a:r>
            <a:r>
              <a:rPr lang="es-ES" sz="4400" dirty="0" err="1" smtClean="0">
                <a:latin typeface="Gotham"/>
              </a:rPr>
              <a:t>UniTwin</a:t>
            </a:r>
            <a:r>
              <a:rPr lang="es-ES" sz="4400" dirty="0" smtClean="0">
                <a:latin typeface="Gotham"/>
              </a:rPr>
              <a:t> de la Universidad </a:t>
            </a:r>
            <a:r>
              <a:rPr lang="es-ES" sz="4400" smtClean="0">
                <a:latin typeface="Gotham"/>
              </a:rPr>
              <a:t>de Alicante.</a:t>
            </a:r>
            <a:endParaRPr lang="es-ES" sz="4400" dirty="0">
              <a:latin typeface="Gotham"/>
            </a:endParaRPr>
          </a:p>
        </p:txBody>
      </p:sp>
      <p:pic>
        <p:nvPicPr>
          <p:cNvPr id="12290" name="Picture 2" descr="https://scontent-mad1-1.xx.fbcdn.net/v/t1.0-9/70640806_2378020662287770_8337264247251664896_n.jpg?_nc_cat=100&amp;_nc_sid=8bfeb9&amp;_nc_ohc=zI1ODSwo-igAX-zaV29&amp;_nc_ht=scontent-mad1-1.xx&amp;oh=ad6ced55fb6554b7df9dd0eb13774d3c&amp;oe=5F3386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136" y="4841776"/>
            <a:ext cx="6624736" cy="66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487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725432" y="1886547"/>
            <a:ext cx="9765493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PRESENTACIÓN EN VALÈNCIA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LA LLUNA 2020</a:t>
            </a:r>
          </a:p>
        </p:txBody>
      </p:sp>
      <p:sp>
        <p:nvSpPr>
          <p:cNvPr id="198" name="Shape 198"/>
          <p:cNvSpPr/>
          <p:nvPr/>
        </p:nvSpPr>
        <p:spPr>
          <a:xfrm>
            <a:off x="4566952" y="3599782"/>
            <a:ext cx="4044376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25 DE SEPTIEMBRE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95367" y="6050376"/>
            <a:ext cx="8233056" cy="7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endParaRPr sz="42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73135" y="5347340"/>
            <a:ext cx="94484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 smtClean="0">
                <a:latin typeface="Gotham"/>
              </a:rPr>
              <a:t>Presentación de la novena edición del Festival de Publicidad &amp; Comunicación Creativa de la </a:t>
            </a:r>
            <a:r>
              <a:rPr lang="es-ES" sz="4400" dirty="0" err="1" smtClean="0">
                <a:latin typeface="Gotham"/>
              </a:rPr>
              <a:t>Comunitat</a:t>
            </a:r>
            <a:r>
              <a:rPr lang="es-ES" sz="4400" dirty="0" smtClean="0">
                <a:latin typeface="Gotham"/>
              </a:rPr>
              <a:t> Valenciana, La </a:t>
            </a:r>
            <a:r>
              <a:rPr lang="es-ES" sz="4400" dirty="0" err="1" smtClean="0">
                <a:latin typeface="Gotham"/>
              </a:rPr>
              <a:t>Lluna</a:t>
            </a:r>
            <a:r>
              <a:rPr lang="es-ES" sz="4400" dirty="0" smtClean="0">
                <a:latin typeface="Gotham"/>
              </a:rPr>
              <a:t>, en </a:t>
            </a:r>
            <a:r>
              <a:rPr lang="es-ES" sz="4400" dirty="0" err="1" smtClean="0">
                <a:latin typeface="Gotham"/>
              </a:rPr>
              <a:t>Wayco</a:t>
            </a:r>
            <a:r>
              <a:rPr lang="es-ES" sz="4400" dirty="0" smtClean="0">
                <a:latin typeface="Gotham"/>
              </a:rPr>
              <a:t> </a:t>
            </a:r>
            <a:r>
              <a:rPr lang="es-ES" sz="4400" dirty="0" err="1" smtClean="0">
                <a:latin typeface="Gotham"/>
              </a:rPr>
              <a:t>València</a:t>
            </a:r>
            <a:r>
              <a:rPr lang="es-ES" sz="4400" dirty="0" smtClean="0">
                <a:latin typeface="Gotham"/>
              </a:rPr>
              <a:t>.</a:t>
            </a:r>
            <a:endParaRPr lang="es-ES" sz="4400" dirty="0">
              <a:latin typeface="Gotham"/>
            </a:endParaRPr>
          </a:p>
        </p:txBody>
      </p:sp>
      <p:pic>
        <p:nvPicPr>
          <p:cNvPr id="1026" name="Picture 2" descr="https://scontent-mad1-1.xx.fbcdn.net/v/t1.0-9/70680622_10156380745401976_7284763561971154944_n.jpg?_nc_cat=100&amp;_nc_sid=8bfeb9&amp;_nc_ohc=2dTebQU7uKwAX_SFADf&amp;_nc_ht=scontent-mad1-1.xx&amp;oh=311e515af688f3017a9bed300eef43e7&amp;oe=5F3383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224" y="1233622"/>
            <a:ext cx="7476471" cy="56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412" y="7086277"/>
            <a:ext cx="7294093" cy="547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7028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t="13863" b="14955"/>
          <a:stretch>
            <a:fillRect/>
          </a:stretch>
        </p:blipFill>
        <p:spPr>
          <a:xfrm>
            <a:off x="9399887" y="-22868"/>
            <a:ext cx="14957621" cy="1376173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700199" y="5631704"/>
            <a:ext cx="6327052" cy="2452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  <a:ea typeface="Meiryo UI" pitchFamily="34" charset="-128"/>
                <a:cs typeface="Meiryo UI" pitchFamily="34" charset="-128"/>
              </a:rPr>
              <a:t>ACTIVIDADES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  <a:ea typeface="Meiryo UI" pitchFamily="34" charset="-128"/>
                <a:cs typeface="Meiryo UI" pitchFamily="34" charset="-128"/>
              </a:rPr>
              <a:t>DESARROLLADAS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  <a:ea typeface="Meiryo UI" pitchFamily="34" charset="-128"/>
                <a:cs typeface="Meiryo UI" pitchFamily="34" charset="-128"/>
              </a:rPr>
              <a:t>EN </a:t>
            </a:r>
            <a:r>
              <a:rPr b="1" dirty="0" smtClean="0">
                <a:latin typeface="Gotham Medium"/>
                <a:ea typeface="Meiryo UI" pitchFamily="34" charset="-128"/>
                <a:cs typeface="Meiryo UI" pitchFamily="34" charset="-128"/>
              </a:rPr>
              <a:t>201</a:t>
            </a:r>
            <a:r>
              <a:rPr lang="es-ES" b="1" dirty="0">
                <a:latin typeface="Gotham Medium"/>
                <a:ea typeface="Meiryo UI" pitchFamily="34" charset="-128"/>
                <a:cs typeface="Meiryo UI" pitchFamily="34" charset="-128"/>
              </a:rPr>
              <a:t>9</a:t>
            </a:r>
            <a:endParaRPr b="1" dirty="0">
              <a:latin typeface="Gotham Medium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2050" name="Picture 2" descr="C:\Users\EQUIPO 3\Desktop\COMUNIT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96" y="9018240"/>
            <a:ext cx="620141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743867" y="1886547"/>
            <a:ext cx="972862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PRESENTACIÓN EN ALICANTE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LA LLUNA 2020</a:t>
            </a:r>
          </a:p>
        </p:txBody>
      </p:sp>
      <p:sp>
        <p:nvSpPr>
          <p:cNvPr id="198" name="Shape 198"/>
          <p:cNvSpPr/>
          <p:nvPr/>
        </p:nvSpPr>
        <p:spPr>
          <a:xfrm>
            <a:off x="5000566" y="3599782"/>
            <a:ext cx="3177152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 DE OCTUBRE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95367" y="6050376"/>
            <a:ext cx="8233056" cy="7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endParaRPr sz="42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73135" y="5347340"/>
            <a:ext cx="94484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 smtClean="0">
                <a:latin typeface="Gotham"/>
              </a:rPr>
              <a:t>Presentación de la novena edición del Festival de Publicidad &amp; Comunicación Creativa de la </a:t>
            </a:r>
            <a:r>
              <a:rPr lang="es-ES" sz="4400" dirty="0" err="1" smtClean="0">
                <a:latin typeface="Gotham"/>
              </a:rPr>
              <a:t>Comunitat</a:t>
            </a:r>
            <a:r>
              <a:rPr lang="es-ES" sz="4400" dirty="0" smtClean="0">
                <a:latin typeface="Gotham"/>
              </a:rPr>
              <a:t> Valenciana, La </a:t>
            </a:r>
            <a:r>
              <a:rPr lang="es-ES" sz="4400" dirty="0" err="1" smtClean="0">
                <a:latin typeface="Gotham"/>
              </a:rPr>
              <a:t>Lluna</a:t>
            </a:r>
            <a:r>
              <a:rPr lang="es-ES" sz="4400" dirty="0" smtClean="0">
                <a:latin typeface="Gotham"/>
              </a:rPr>
              <a:t>, en Alicante. Aforo completo, + 60 personas</a:t>
            </a:r>
            <a:endParaRPr lang="es-ES" sz="4400" dirty="0">
              <a:latin typeface="Gotham"/>
            </a:endParaRPr>
          </a:p>
        </p:txBody>
      </p:sp>
      <p:pic>
        <p:nvPicPr>
          <p:cNvPr id="2050" name="Picture 2" descr="https://scontent-mad1-1.xx.fbcdn.net/v/t1.0-9/71777304_10156397606456976_7860594891112316928_n.jpg?_nc_cat=110&amp;_nc_sid=8bfeb9&amp;_nc_ohc=_6eYneWTwbsAX91Sfo3&amp;_nc_ht=scontent-mad1-1.xx&amp;oh=5b683dfd175b48592e9c3fbbc7ea19c3&amp;oe=5F342F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094" y="3013682"/>
            <a:ext cx="9144000" cy="747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864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2082101" y="1886547"/>
            <a:ext cx="9052157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PRESENTACIÓN EN MADRID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LA LLUNA 2020</a:t>
            </a:r>
          </a:p>
        </p:txBody>
      </p:sp>
      <p:sp>
        <p:nvSpPr>
          <p:cNvPr id="198" name="Shape 198"/>
          <p:cNvSpPr/>
          <p:nvPr/>
        </p:nvSpPr>
        <p:spPr>
          <a:xfrm>
            <a:off x="5000567" y="3599782"/>
            <a:ext cx="3177151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/>
              <a:t>4</a:t>
            </a:r>
            <a:r>
              <a:rPr lang="es-ES" sz="3200" dirty="0" smtClean="0"/>
              <a:t> DE OCTUBRE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95367" y="6050376"/>
            <a:ext cx="8233056" cy="7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endParaRPr sz="42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73135" y="5347340"/>
            <a:ext cx="944847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 smtClean="0">
                <a:latin typeface="Gotham"/>
              </a:rPr>
              <a:t>Presentación de la novena edición de La </a:t>
            </a:r>
            <a:r>
              <a:rPr lang="es-ES" sz="4400" dirty="0" err="1" smtClean="0">
                <a:latin typeface="Gotham"/>
              </a:rPr>
              <a:t>Lluna</a:t>
            </a:r>
            <a:r>
              <a:rPr lang="es-ES" sz="4400" dirty="0" smtClean="0">
                <a:latin typeface="Gotham"/>
              </a:rPr>
              <a:t> en Madrid, en la Sede de la Asociación Española de Anunciantes, junto a SCOPEN y AEA, el Jurado de esta edición y los medios sectoriales. </a:t>
            </a:r>
            <a:endParaRPr lang="es-ES" sz="4400" dirty="0">
              <a:latin typeface="Gotham"/>
            </a:endParaRPr>
          </a:p>
        </p:txBody>
      </p:sp>
      <p:pic>
        <p:nvPicPr>
          <p:cNvPr id="3074" name="Picture 2" descr="https://scontent-mad1-1.xx.fbcdn.net/v/t1.0-9/71060310_10156392726811976_4720569679968468992_o.jpg?_nc_cat=109&amp;_nc_sid=8bfeb9&amp;_nc_ohc=59LG9w2439kAX9rcz_L&amp;_nc_ht=scontent-mad1-1.xx&amp;oh=5aab534f9959b3edf59583232735848a&amp;oe=5F354B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915" y="2532522"/>
            <a:ext cx="8616908" cy="861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1251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2405120" y="2040435"/>
            <a:ext cx="8406146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sz="4000" b="1" dirty="0" smtClean="0"/>
              <a:t>ACUERDO CON LA ASOCIACIÓN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sz="4000" b="1" dirty="0" smtClean="0"/>
              <a:t>ESPAÑOLA DE ANUNCIANTES</a:t>
            </a:r>
            <a:endParaRPr lang="es-ES" sz="4000" b="1" dirty="0" smtClean="0"/>
          </a:p>
        </p:txBody>
      </p:sp>
      <p:sp>
        <p:nvSpPr>
          <p:cNvPr id="198" name="Shape 198"/>
          <p:cNvSpPr/>
          <p:nvPr/>
        </p:nvSpPr>
        <p:spPr>
          <a:xfrm>
            <a:off x="5000567" y="3599782"/>
            <a:ext cx="3177151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/>
              <a:t>2</a:t>
            </a:r>
            <a:r>
              <a:rPr lang="es-ES" sz="3200" dirty="0" smtClean="0"/>
              <a:t> </a:t>
            </a:r>
            <a:r>
              <a:rPr lang="es-ES" sz="3200" dirty="0" smtClean="0"/>
              <a:t>DE OCTUBRE</a:t>
            </a:r>
            <a:endParaRPr sz="3200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0"/>
            <a:ext cx="10689122" cy="1064440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95367" y="6050376"/>
            <a:ext cx="8233056" cy="7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endParaRPr sz="42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73135" y="5347340"/>
            <a:ext cx="94484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 smtClean="0">
                <a:latin typeface="Gotham"/>
              </a:rPr>
              <a:t>Firma de la renovación del acuerdo entre </a:t>
            </a:r>
            <a:r>
              <a:rPr lang="es-ES" sz="4400" dirty="0" err="1" smtClean="0">
                <a:latin typeface="Gotham"/>
              </a:rPr>
              <a:t>ComunitAD</a:t>
            </a:r>
            <a:r>
              <a:rPr lang="es-ES" sz="4400" dirty="0" smtClean="0">
                <a:latin typeface="Gotham"/>
              </a:rPr>
              <a:t> y la Asociación Española de Anunciantes para seguir con el Premio Eficacia dentro de nuestro Festival.</a:t>
            </a:r>
            <a:endParaRPr lang="es-ES" sz="4400" dirty="0">
              <a:latin typeface="Gotham"/>
            </a:endParaRPr>
          </a:p>
        </p:txBody>
      </p:sp>
      <p:pic>
        <p:nvPicPr>
          <p:cNvPr id="1026" name="Picture 2" descr="https://scontent-mad1-1.xx.fbcdn.net/v/t1.0-9/72391349_10156453084296976_895726613675638784_o.jpg?_nc_cat=100&amp;_nc_sid=8bfeb9&amp;_nc_ohc=fyRE26qhfLIAX_w_qXh&amp;_nc_ht=scontent-mad1-1.xx&amp;oh=c59fcda8270472ebce7dec8575bb24c9&amp;oe=5F3804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825" y="1867698"/>
            <a:ext cx="9614573" cy="961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52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3505334" y="1693788"/>
            <a:ext cx="6198812" cy="2581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JURADO JÓVENES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 TALENTOS FASE 1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sz="3200" dirty="0">
                <a:latin typeface="Gotham"/>
              </a:rPr>
              <a:t>6</a:t>
            </a:r>
            <a:r>
              <a:rPr lang="es-ES" sz="3200" dirty="0" smtClean="0">
                <a:latin typeface="Gotham"/>
              </a:rPr>
              <a:t> </a:t>
            </a:r>
            <a:r>
              <a:rPr lang="es-ES" sz="3200" dirty="0" smtClean="0">
                <a:latin typeface="Gotham"/>
              </a:rPr>
              <a:t>DE NOVIEMBRE</a:t>
            </a:r>
            <a:endParaRPr sz="3200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6297328" y="3336938"/>
            <a:ext cx="14433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064497" y="6023852"/>
            <a:ext cx="9479431" cy="51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algn="just"/>
            <a:r>
              <a:rPr lang="es-ES" sz="3900" dirty="0" smtClean="0"/>
              <a:t>Celebramos una primera reunión del Jurado para valorar la Categoría de Jóvenes Talentos, formado por profesionales de las agencias de publicidad asociadas a </a:t>
            </a:r>
            <a:r>
              <a:rPr lang="es-ES" sz="3900" dirty="0" err="1" smtClean="0"/>
              <a:t>ComunitAD</a:t>
            </a:r>
            <a:r>
              <a:rPr lang="es-ES" sz="3900" dirty="0" smtClean="0"/>
              <a:t>. Los 71 trabajos son la participación más alta de la historia.</a:t>
            </a:r>
            <a:endParaRPr lang="es-ES" sz="3900" dirty="0" smtClean="0"/>
          </a:p>
        </p:txBody>
      </p:sp>
      <p:pic>
        <p:nvPicPr>
          <p:cNvPr id="2050" name="Picture 2" descr="https://scontent-mad1-1.xx.fbcdn.net/v/t1.0-9/74655066_10156491500386976_7564386334035410944_o.jpg?_nc_cat=100&amp;_nc_sid=8bfeb9&amp;_nc_ohc=owkjuL5cTRUAX9zVtMx&amp;_nc_ht=scontent-mad1-1.xx&amp;oh=2b83293c789d0d90ffd311b6888c3d17&amp;oe=5F3A4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048" y="4250649"/>
            <a:ext cx="8869084" cy="832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3514721" y="1730721"/>
            <a:ext cx="6198812" cy="2507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JURADO JÓVENES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 TALENTOS FASE 2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sz="2800" dirty="0" smtClean="0">
                <a:latin typeface="Gotham"/>
              </a:rPr>
              <a:t>11 </a:t>
            </a:r>
            <a:r>
              <a:rPr lang="es-ES" sz="2800" dirty="0" smtClean="0">
                <a:latin typeface="Gotham"/>
              </a:rPr>
              <a:t>DE </a:t>
            </a:r>
            <a:r>
              <a:rPr lang="es-ES" sz="2800" dirty="0" smtClean="0">
                <a:latin typeface="Gotham"/>
              </a:rPr>
              <a:t>NOVIEMBRE</a:t>
            </a:r>
            <a:endParaRPr sz="2800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6297328" y="3336938"/>
            <a:ext cx="14433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064496" y="5663756"/>
            <a:ext cx="9479431" cy="590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algn="just"/>
            <a:r>
              <a:rPr lang="es-ES" sz="3900" dirty="0" smtClean="0"/>
              <a:t>Tras la primera selección, se reúne en </a:t>
            </a:r>
            <a:r>
              <a:rPr lang="es-ES" sz="3900" dirty="0" err="1" smtClean="0"/>
              <a:t>Bankia</a:t>
            </a:r>
            <a:r>
              <a:rPr lang="es-ES" sz="3900" dirty="0" smtClean="0"/>
              <a:t> el Jurado en Fase para para decidir, entre los 10 finalistas, qué duplas son las ganadoras. Participan </a:t>
            </a:r>
            <a:r>
              <a:rPr lang="es-ES" sz="3900" dirty="0" smtClean="0"/>
              <a:t>Laura </a:t>
            </a:r>
            <a:r>
              <a:rPr lang="es-ES" sz="3900" dirty="0" err="1" smtClean="0"/>
              <a:t>Llopis</a:t>
            </a:r>
            <a:r>
              <a:rPr lang="es-ES" sz="3900" dirty="0" smtClean="0"/>
              <a:t> y María </a:t>
            </a:r>
            <a:r>
              <a:rPr lang="es-ES" sz="3900" dirty="0" err="1" smtClean="0"/>
              <a:t>Gisbert</a:t>
            </a:r>
            <a:r>
              <a:rPr lang="es-ES" sz="3900" dirty="0" smtClean="0"/>
              <a:t> por parte de </a:t>
            </a:r>
            <a:r>
              <a:rPr lang="es-ES" sz="3900" dirty="0" err="1" smtClean="0"/>
              <a:t>ComunitAD</a:t>
            </a:r>
            <a:r>
              <a:rPr lang="es-ES" sz="3900" dirty="0" smtClean="0"/>
              <a:t>; Berta García de </a:t>
            </a:r>
            <a:r>
              <a:rPr lang="es-ES" sz="3900" dirty="0" err="1" smtClean="0"/>
              <a:t>Bankia</a:t>
            </a:r>
            <a:r>
              <a:rPr lang="es-ES" sz="3900" dirty="0" smtClean="0"/>
              <a:t>, y Carmen </a:t>
            </a:r>
            <a:r>
              <a:rPr lang="es-ES" sz="3900" dirty="0" err="1" smtClean="0"/>
              <a:t>Amer</a:t>
            </a:r>
            <a:r>
              <a:rPr lang="es-ES" sz="3900" dirty="0" smtClean="0"/>
              <a:t> y David Valls de Pingüino-Torreblanca.</a:t>
            </a:r>
            <a:endParaRPr lang="es-ES" sz="3900" dirty="0" smtClean="0"/>
          </a:p>
        </p:txBody>
      </p:sp>
      <p:pic>
        <p:nvPicPr>
          <p:cNvPr id="3074" name="Picture 2" descr="https://scontent-mad1-1.xx.fbcdn.net/v/t1.0-9/74270312_10156504417401976_4750987441517625344_o.jpg?_nc_cat=104&amp;_nc_sid=730e14&amp;_nc_ohc=qzqU0zvkIz8AX8eQSDt&amp;_nc_ht=scontent-mad1-1.xx&amp;oh=e57e2096d6a838f1e4cc979ddcef88da&amp;oe=5F3AA5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394" y="4408308"/>
            <a:ext cx="8571329" cy="857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78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2671406" y="2137492"/>
            <a:ext cx="7835477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JURADO #</a:t>
            </a:r>
            <a:r>
              <a:rPr lang="es-ES" b="1" dirty="0" smtClean="0">
                <a:latin typeface="Gotham"/>
              </a:rPr>
              <a:t>LALLUNA2019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438681" y="3475437"/>
            <a:ext cx="38616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14</a:t>
            </a:r>
            <a:r>
              <a:rPr lang="es-ES" sz="3200" dirty="0" smtClean="0"/>
              <a:t> </a:t>
            </a:r>
            <a:r>
              <a:rPr lang="es-ES" sz="3200" dirty="0" smtClean="0"/>
              <a:t>DE NOVIEMBRE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064497" y="5633716"/>
            <a:ext cx="9818442" cy="546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 algn="just"/>
            <a:r>
              <a:rPr lang="es-ES_tradnl" sz="3600" dirty="0" smtClean="0"/>
              <a:t>Se reúne en Madrid el Jurado de La </a:t>
            </a:r>
            <a:r>
              <a:rPr lang="es-ES_tradnl" sz="3600" dirty="0" err="1" smtClean="0"/>
              <a:t>Lluna</a:t>
            </a:r>
            <a:r>
              <a:rPr lang="es-ES_tradnl" sz="3600" dirty="0" smtClean="0"/>
              <a:t>, en una apasionante jornada para decidir el palmarés de la </a:t>
            </a:r>
            <a:r>
              <a:rPr lang="es-ES_tradnl" sz="3600" dirty="0" smtClean="0"/>
              <a:t>Novena </a:t>
            </a:r>
            <a:r>
              <a:rPr lang="es-ES_tradnl" sz="3600" dirty="0" smtClean="0"/>
              <a:t>Edición del Festival. </a:t>
            </a:r>
            <a:endParaRPr lang="es-ES_tradnl" sz="3600" dirty="0" smtClean="0"/>
          </a:p>
          <a:p>
            <a:pPr lvl="0" algn="just"/>
            <a:r>
              <a:rPr lang="es-ES_tradnl" sz="3600" dirty="0" smtClean="0">
                <a:latin typeface="Gotham"/>
              </a:rPr>
              <a:t>-Toyota                  </a:t>
            </a:r>
            <a:r>
              <a:rPr lang="es-ES_tradnl" sz="3600" dirty="0" smtClean="0">
                <a:latin typeface="Gotham"/>
              </a:rPr>
              <a:t>-</a:t>
            </a:r>
            <a:r>
              <a:rPr lang="es-ES_tradnl" sz="3600" dirty="0" err="1" smtClean="0">
                <a:latin typeface="Gotham"/>
              </a:rPr>
              <a:t>Bankia</a:t>
            </a:r>
            <a:endParaRPr lang="es-ES_tradnl" sz="3600" dirty="0" smtClean="0">
              <a:latin typeface="Gotham"/>
            </a:endParaRPr>
          </a:p>
          <a:p>
            <a:pPr lvl="0" algn="just"/>
            <a:r>
              <a:rPr lang="es-ES_tradnl" sz="3600" dirty="0" smtClean="0">
                <a:latin typeface="Gotham"/>
              </a:rPr>
              <a:t>-</a:t>
            </a:r>
            <a:r>
              <a:rPr lang="es-ES_tradnl" sz="3600" dirty="0" err="1" smtClean="0">
                <a:latin typeface="Gotham"/>
              </a:rPr>
              <a:t>McCann</a:t>
            </a:r>
            <a:r>
              <a:rPr lang="es-ES_tradnl" sz="3600" dirty="0">
                <a:latin typeface="Gotham"/>
              </a:rPr>
              <a:t> </a:t>
            </a:r>
            <a:r>
              <a:rPr lang="es-ES_tradnl" sz="3600" dirty="0" smtClean="0">
                <a:latin typeface="Gotham"/>
              </a:rPr>
              <a:t>               -</a:t>
            </a:r>
            <a:r>
              <a:rPr lang="es-ES_tradnl" sz="3600" dirty="0" err="1" smtClean="0">
                <a:latin typeface="Gotham"/>
              </a:rPr>
              <a:t>Sra</a:t>
            </a:r>
            <a:r>
              <a:rPr lang="es-ES_tradnl" sz="3600" dirty="0" smtClean="0">
                <a:latin typeface="Gotham"/>
              </a:rPr>
              <a:t> </a:t>
            </a:r>
            <a:r>
              <a:rPr lang="es-ES_tradnl" sz="3600" dirty="0" err="1" smtClean="0">
                <a:latin typeface="Gotham"/>
              </a:rPr>
              <a:t>Rushmore</a:t>
            </a:r>
            <a:endParaRPr lang="es-ES_tradnl" sz="3600" dirty="0" smtClean="0">
              <a:latin typeface="Gotham"/>
            </a:endParaRPr>
          </a:p>
          <a:p>
            <a:pPr lvl="0" algn="just"/>
            <a:r>
              <a:rPr lang="es-ES_tradnl" sz="3600" dirty="0" smtClean="0">
                <a:latin typeface="Gotham"/>
              </a:rPr>
              <a:t>-D6                         </a:t>
            </a:r>
            <a:r>
              <a:rPr lang="es-ES_tradnl" sz="3600" dirty="0" smtClean="0">
                <a:latin typeface="Gotham"/>
              </a:rPr>
              <a:t>-VMLY&amp;R</a:t>
            </a:r>
          </a:p>
          <a:p>
            <a:pPr lvl="0" algn="just"/>
            <a:r>
              <a:rPr lang="es-ES_tradnl" sz="3600" dirty="0" smtClean="0">
                <a:latin typeface="Gotham"/>
              </a:rPr>
              <a:t>-La Despensa         </a:t>
            </a:r>
            <a:r>
              <a:rPr lang="es-ES_tradnl" sz="3600" dirty="0" smtClean="0">
                <a:latin typeface="Gotham"/>
              </a:rPr>
              <a:t>-</a:t>
            </a:r>
            <a:r>
              <a:rPr lang="es-ES_tradnl" sz="3600" dirty="0" err="1" smtClean="0">
                <a:latin typeface="Gotham"/>
              </a:rPr>
              <a:t>Ogilvy</a:t>
            </a:r>
            <a:endParaRPr lang="es-ES_tradnl" sz="3600" dirty="0" smtClean="0">
              <a:latin typeface="Gotham"/>
            </a:endParaRPr>
          </a:p>
          <a:p>
            <a:pPr lvl="0" algn="just"/>
            <a:r>
              <a:rPr lang="es-ES_tradnl" sz="3600" dirty="0" smtClean="0">
                <a:latin typeface="Gotham"/>
              </a:rPr>
              <a:t>-Grey                       -PS21</a:t>
            </a:r>
            <a:endParaRPr sz="3600" dirty="0">
              <a:latin typeface="Gotham"/>
            </a:endParaRPr>
          </a:p>
        </p:txBody>
      </p:sp>
      <p:pic>
        <p:nvPicPr>
          <p:cNvPr id="4098" name="Picture 2" descr="https://scontent-mad1-1.xx.fbcdn.net/v/t1.0-9/75443074_10156511938531976_533178103413866496_o.jpg?_nc_cat=100&amp;_nc_sid=8bfeb9&amp;_nc_ohc=JPg4E8DYUtcAX-Z_Pub&amp;_nc_ht=scontent-mad1-1.xx&amp;oh=1dd150acb1c9f34204db6f6a84d862e5&amp;oe=5F3A23B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032" y="2671291"/>
            <a:ext cx="10992614" cy="96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03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3239677" y="1718275"/>
            <a:ext cx="6698948" cy="190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CAMPAÑA GRÁFICA 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EN EXTERIOR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5065457" y="3475437"/>
            <a:ext cx="260808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NOVIEMBRE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064497" y="6298514"/>
            <a:ext cx="9818442" cy="4133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lvl="0" algn="just"/>
            <a:r>
              <a:rPr lang="es-ES_tradnl" sz="3600" dirty="0" smtClean="0"/>
              <a:t>Gracias al acuerdo alcanzado con el Ayuntamiento de </a:t>
            </a:r>
            <a:r>
              <a:rPr lang="es-ES_tradnl" sz="3600" dirty="0" err="1" smtClean="0"/>
              <a:t>València</a:t>
            </a:r>
            <a:r>
              <a:rPr lang="es-ES_tradnl" sz="3600" dirty="0" smtClean="0"/>
              <a:t>, </a:t>
            </a:r>
            <a:r>
              <a:rPr lang="es-ES_tradnl" sz="3600" dirty="0" err="1" smtClean="0"/>
              <a:t>ComunitAD</a:t>
            </a:r>
            <a:r>
              <a:rPr lang="es-ES_tradnl" sz="3600" dirty="0" smtClean="0"/>
              <a:t>, La </a:t>
            </a:r>
            <a:r>
              <a:rPr lang="es-ES_tradnl" sz="3600" dirty="0" err="1" smtClean="0"/>
              <a:t>Lluna</a:t>
            </a:r>
            <a:r>
              <a:rPr lang="es-ES_tradnl" sz="3600" dirty="0" smtClean="0"/>
              <a:t> y sus patrocinadores estuvieron durante tres semanas en distintos barrios de la ciudad: Ruzafa, Aragón, </a:t>
            </a:r>
            <a:r>
              <a:rPr lang="es-ES_tradnl" sz="3600" dirty="0" err="1" smtClean="0"/>
              <a:t>Benimaclet</a:t>
            </a:r>
            <a:r>
              <a:rPr lang="es-ES_tradnl" sz="3600" dirty="0" smtClean="0"/>
              <a:t>, </a:t>
            </a:r>
            <a:r>
              <a:rPr lang="es-ES_tradnl" sz="3600" dirty="0" err="1" smtClean="0"/>
              <a:t>Beniclap</a:t>
            </a:r>
            <a:r>
              <a:rPr lang="es-ES_tradnl" sz="3600" dirty="0" smtClean="0"/>
              <a:t>, </a:t>
            </a:r>
            <a:r>
              <a:rPr lang="es-ES_tradnl" sz="3600" dirty="0" err="1" smtClean="0"/>
              <a:t>Orriols</a:t>
            </a:r>
            <a:r>
              <a:rPr lang="es-ES_tradnl" sz="3600" dirty="0" smtClean="0"/>
              <a:t>, La </a:t>
            </a:r>
            <a:r>
              <a:rPr lang="es-ES_tradnl" sz="3600" dirty="0" err="1" smtClean="0"/>
              <a:t>Petxina</a:t>
            </a:r>
            <a:r>
              <a:rPr lang="es-ES_tradnl" sz="3600" dirty="0" smtClean="0"/>
              <a:t>, Alameda,…</a:t>
            </a:r>
            <a:endParaRPr sz="3600" dirty="0">
              <a:latin typeface="Gotham"/>
            </a:endParaRPr>
          </a:p>
        </p:txBody>
      </p:sp>
      <p:pic>
        <p:nvPicPr>
          <p:cNvPr id="7170" name="Picture 2" descr="https://scontent-mad1-1.xx.fbcdn.net/v/t1.0-9/77019499_10156518745436976_1982081889040596992_o.jpg?_nc_cat=111&amp;_nc_sid=8bfeb9&amp;_nc_ohc=jCmEBsh1dgAAX8AsPzz&amp;_nc_ht=scontent-mad1-1.xx&amp;oh=fc7b53fdee0ad8b010484122a171dde4&amp;oe=5F3BD7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032" y="2984718"/>
            <a:ext cx="9130517" cy="913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785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344333" y="64905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770216" y="514160"/>
            <a:ext cx="4773742" cy="190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GALA EN </a:t>
            </a:r>
            <a:endParaRPr lang="es-ES" b="1" dirty="0" smtClean="0">
              <a:latin typeface="Gotham"/>
            </a:endParaRP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LA </a:t>
            </a:r>
            <a:r>
              <a:rPr lang="es-ES" b="1" dirty="0" smtClean="0">
                <a:latin typeface="Gotham"/>
              </a:rPr>
              <a:t>RAMBLETA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1989112" y="2420194"/>
            <a:ext cx="38616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20 </a:t>
            </a:r>
            <a:r>
              <a:rPr lang="es-ES" sz="3200" dirty="0" smtClean="0"/>
              <a:t>DE NOVIEMBRE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798655" y="369173"/>
            <a:ext cx="10470889" cy="380364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6146" name="Picture 2" descr="https://scontent-mad1-1.xx.fbcdn.net/v/t1.0-9/79025616_2528251207264714_4200914650453245952_o.jpg?_nc_cat=111&amp;_nc_sid=8bfeb9&amp;_nc_ohc=ZCrwuuxoKBIAX9yA65Q&amp;_nc_ht=scontent-mad1-1.xx&amp;oh=2bfd30da9600a67a070ead59fd04ef27&amp;oe=5F3BB1C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163" y="630802"/>
            <a:ext cx="5301283" cy="53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valenciaplaza.com/public/Image/2019/11/_VA_4478_Multimedia-ampli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96" y="7290048"/>
            <a:ext cx="889635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valenciaplaza.com/public/Image/2019/11/_VA_4928_Multimedia-ampli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46" y="7290048"/>
            <a:ext cx="889635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valenciaplaza.com/public/Image/2019/11/_VA_3010_Multimedia-amplia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496" y="653387"/>
            <a:ext cx="7919326" cy="528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53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4400245" y="2137492"/>
            <a:ext cx="4377800" cy="1067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La </a:t>
            </a:r>
            <a:r>
              <a:rPr lang="es-ES" b="1" dirty="0" err="1" smtClean="0">
                <a:latin typeface="Gotham"/>
              </a:rPr>
              <a:t>Lluna</a:t>
            </a:r>
            <a:r>
              <a:rPr lang="es-ES" b="1" dirty="0" smtClean="0">
                <a:latin typeface="Gotham"/>
              </a:rPr>
              <a:t> </a:t>
            </a:r>
            <a:r>
              <a:rPr lang="es-ES" b="1" dirty="0" smtClean="0">
                <a:latin typeface="Gotham"/>
              </a:rPr>
              <a:t>2019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438678" y="3475437"/>
            <a:ext cx="38616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20 </a:t>
            </a:r>
            <a:r>
              <a:rPr lang="es-ES" sz="3200" dirty="0" smtClean="0"/>
              <a:t>DE NOVIEMBRE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462807" y="1038131"/>
            <a:ext cx="10470889" cy="380364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4" name="3 CuadroTexto"/>
          <p:cNvSpPr txBox="1"/>
          <p:nvPr/>
        </p:nvSpPr>
        <p:spPr>
          <a:xfrm>
            <a:off x="1894576" y="5483621"/>
            <a:ext cx="10039120" cy="7069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-&gt;</a:t>
            </a: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339 </a:t>
            </a: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piezas presentadas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 smtClean="0"/>
              <a:t>+</a:t>
            </a:r>
            <a:r>
              <a:rPr lang="es-ES" dirty="0" smtClean="0"/>
              <a:t>71</a:t>
            </a:r>
            <a:r>
              <a:rPr lang="es-ES" dirty="0" smtClean="0"/>
              <a:t> </a:t>
            </a:r>
            <a:r>
              <a:rPr lang="es-ES" dirty="0" smtClean="0"/>
              <a:t>Jóvenes Talentos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-Aforo completo (</a:t>
            </a: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650 </a:t>
            </a: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personas)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 smtClean="0"/>
              <a:t>-Presencia de la Vicealcaldesa de </a:t>
            </a:r>
            <a:r>
              <a:rPr lang="es-ES" dirty="0" err="1" smtClean="0"/>
              <a:t>València</a:t>
            </a:r>
            <a:r>
              <a:rPr lang="es-ES" dirty="0" smtClean="0"/>
              <a:t>, Sandra Gómez; y los concejales Pere </a:t>
            </a:r>
            <a:r>
              <a:rPr lang="es-ES" dirty="0" err="1" smtClean="0"/>
              <a:t>Fuset</a:t>
            </a:r>
            <a:r>
              <a:rPr lang="es-ES" dirty="0" smtClean="0"/>
              <a:t> y Carlos Galiana</a:t>
            </a:r>
            <a:endParaRPr lang="es-ES" dirty="0" smtClean="0"/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-Más de 50 marcas presentes</a:t>
            </a:r>
          </a:p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 smtClean="0"/>
              <a:t>-Trabajos de </a:t>
            </a:r>
            <a:r>
              <a:rPr lang="es-ES" dirty="0" smtClean="0"/>
              <a:t>38 </a:t>
            </a:r>
            <a:r>
              <a:rPr lang="es-ES" dirty="0" smtClean="0"/>
              <a:t>agencias distintas</a:t>
            </a:r>
            <a:endParaRPr kumimoji="0" lang="es-E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122" name="Picture 2" descr="https://scontent-mad1-1.xx.fbcdn.net/v/t1.0-9/81349893_10156613980776976_1739884980957347840_n.jpg?_nc_cat=101&amp;_nc_sid=8bfeb9&amp;_nc_ohc=pwv1cV6OlJAAX8Fgtj1&amp;_nc_ht=scontent-mad1-1.xx&amp;oh=70f697845151dc5b9dbabcf44b73a861&amp;oe=5F3AFBA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260" y="7146032"/>
            <a:ext cx="889635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valenciaplaza.com/public/Image/2019/11/_VA_3703_Multimedia-ampli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116" y="617564"/>
            <a:ext cx="8644932" cy="57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954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1894576" y="1561128"/>
            <a:ext cx="20810592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3436855" y="1718275"/>
            <a:ext cx="6304609" cy="190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Programa Especial: </a:t>
            </a:r>
          </a:p>
          <a:p>
            <a:pPr>
              <a:lnSpc>
                <a:spcPct val="120000"/>
              </a:lnSpc>
              <a:defRPr>
                <a:latin typeface="Gotham Black"/>
                <a:ea typeface="Gotham Black"/>
                <a:cs typeface="Gotham Black"/>
                <a:sym typeface="Gotham Black"/>
              </a:defRPr>
            </a:pPr>
            <a:r>
              <a:rPr lang="es-ES" b="1" dirty="0" smtClean="0">
                <a:latin typeface="Gotham"/>
              </a:rPr>
              <a:t>La </a:t>
            </a:r>
            <a:r>
              <a:rPr lang="es-ES" b="1" dirty="0" err="1" smtClean="0">
                <a:latin typeface="Gotham"/>
              </a:rPr>
              <a:t>Lluna</a:t>
            </a:r>
            <a:r>
              <a:rPr lang="es-ES" b="1" dirty="0" smtClean="0">
                <a:latin typeface="Gotham"/>
              </a:rPr>
              <a:t> en À </a:t>
            </a:r>
            <a:r>
              <a:rPr lang="es-ES" b="1" dirty="0" err="1" smtClean="0">
                <a:latin typeface="Gotham"/>
              </a:rPr>
              <a:t>Punt</a:t>
            </a:r>
            <a:endParaRPr b="1" dirty="0">
              <a:latin typeface="Gotham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4530055" y="3475437"/>
            <a:ext cx="3678891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17 </a:t>
            </a:r>
            <a:r>
              <a:rPr lang="es-ES" sz="3200" dirty="0" smtClean="0"/>
              <a:t>DE DICIEMBRE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462807" y="1038131"/>
            <a:ext cx="10470889" cy="3803645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Rectángulo"/>
          <p:cNvSpPr/>
          <p:nvPr/>
        </p:nvSpPr>
        <p:spPr>
          <a:xfrm>
            <a:off x="11183888" y="1718275"/>
            <a:ext cx="1219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3"/>
              </a:rPr>
              <a:t>https://</a:t>
            </a:r>
            <a:r>
              <a:rPr lang="es-ES" dirty="0" smtClean="0">
                <a:hlinkClick r:id="rId3"/>
              </a:rPr>
              <a:t>apuntmedia.es/va/a-la-carta/retransmissions/gala-lluna-de-la-publicitat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25" y="5417840"/>
            <a:ext cx="12963525" cy="724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468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3896901" y="1770112"/>
            <a:ext cx="5384486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CASES &amp; BEERS</a:t>
            </a:r>
          </a:p>
        </p:txBody>
      </p:sp>
      <p:sp>
        <p:nvSpPr>
          <p:cNvPr id="205" name="Shape 205"/>
          <p:cNvSpPr/>
          <p:nvPr/>
        </p:nvSpPr>
        <p:spPr>
          <a:xfrm>
            <a:off x="4841073" y="3123206"/>
            <a:ext cx="3496149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12 DE FEBRERO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770457" y="4389784"/>
            <a:ext cx="9508583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Casos de éxito de las agencias creativas alicantinas con las marcas más relevantes, celebrado en ULAB y con aforo completo.</a:t>
            </a:r>
          </a:p>
          <a:p>
            <a:pPr marL="571500" indent="-571500" algn="just">
              <a:buFont typeface="Wingdings" pitchFamily="2" charset="2"/>
              <a:buChar char="Ø"/>
            </a:pPr>
            <a:endParaRPr lang="es-ES" sz="4200" dirty="0">
              <a:latin typeface="Gotham"/>
            </a:endParaRPr>
          </a:p>
          <a:p>
            <a:pPr marL="571500" indent="-571500" algn="just">
              <a:buFont typeface="Wingdings" pitchFamily="2" charset="2"/>
              <a:buChar char="Ø"/>
            </a:pPr>
            <a:r>
              <a:rPr lang="es-ES" sz="4200" b="1" dirty="0" smtClean="0">
                <a:latin typeface="Gotham"/>
              </a:rPr>
              <a:t>ASV Y UTOPICUM</a:t>
            </a:r>
          </a:p>
          <a:p>
            <a:pPr marL="571500" indent="-571500" algn="just">
              <a:buFont typeface="Wingdings" pitchFamily="2" charset="2"/>
              <a:buChar char="Ø"/>
            </a:pPr>
            <a:endParaRPr lang="es-ES" sz="4200" b="1" dirty="0">
              <a:latin typeface="Gotham"/>
            </a:endParaRPr>
          </a:p>
          <a:p>
            <a:pPr marL="571500" indent="-571500" algn="just">
              <a:buFont typeface="Wingdings" pitchFamily="2" charset="2"/>
              <a:buChar char="Ø"/>
            </a:pPr>
            <a:r>
              <a:rPr lang="es-ES" sz="4200" b="1" dirty="0" smtClean="0">
                <a:latin typeface="Gotham"/>
              </a:rPr>
              <a:t>ER BOQUERÓN  </a:t>
            </a:r>
          </a:p>
          <a:p>
            <a:pPr algn="just"/>
            <a:r>
              <a:rPr lang="es-ES" sz="4200" b="1" dirty="0" smtClean="0">
                <a:latin typeface="Gotham"/>
              </a:rPr>
              <a:t>Y GETTING </a:t>
            </a:r>
          </a:p>
          <a:p>
            <a:pPr algn="just"/>
            <a:r>
              <a:rPr lang="es-ES" sz="4200" b="1" dirty="0" smtClean="0">
                <a:latin typeface="Gotham"/>
              </a:rPr>
              <a:t>BETTER</a:t>
            </a:r>
          </a:p>
          <a:p>
            <a:pPr algn="just"/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1026" name="Picture 2" descr="https://scontent-mad1-1.xx.fbcdn.net/v/t1.0-9/51036535_2025563447533495_3824210000998301696_o.png?_nc_cat=109&amp;_nc_sid=730e14&amp;_nc_ohc=cvVKZ9VRJswAX8X9vDd&amp;_nc_ht=scontent-mad1-1.xx&amp;oh=e9c304360352209f066646c41a412e24&amp;oe=5F3247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2" y="1268545"/>
            <a:ext cx="8315325" cy="1139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mad1-1.xx.fbcdn.net/v/t1.0-0/s600x600/52350892_2044900842266422_6974954716073558016_n.jpg?_nc_cat=108&amp;_nc_sid=8bfeb9&amp;_nc_ohc=kftIFJJuyZ0AX_KAr8y&amp;_nc_ht=scontent-mad1-1.xx&amp;_nc_tp=7&amp;oh=622b04ab3fd6ed264efc5653e2d00094&amp;oe=5F32C1A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87" y="9756820"/>
            <a:ext cx="5167170" cy="290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191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2100518" y="2271267"/>
            <a:ext cx="9015288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COLABORACIONES MEDIOS</a:t>
            </a:r>
            <a:endParaRPr b="1" dirty="0"/>
          </a:p>
        </p:txBody>
      </p:sp>
      <p:sp>
        <p:nvSpPr>
          <p:cNvPr id="199" name="Shape 199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1860768" y="6009964"/>
            <a:ext cx="9630835" cy="4022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Desde septiembre de 2018, </a:t>
            </a:r>
            <a:r>
              <a:rPr lang="es-ES" sz="4200" dirty="0" err="1" smtClean="0">
                <a:latin typeface="Gotham"/>
              </a:rPr>
              <a:t>ComunitAD</a:t>
            </a:r>
            <a:r>
              <a:rPr lang="es-ES" sz="4200" dirty="0" smtClean="0">
                <a:latin typeface="Gotham"/>
              </a:rPr>
              <a:t> participa cada dos semanas en el programa </a:t>
            </a:r>
            <a:r>
              <a:rPr lang="es-ES" sz="4200" b="1" dirty="0" smtClean="0">
                <a:latin typeface="Gotham"/>
              </a:rPr>
              <a:t>"En Comunicación</a:t>
            </a:r>
            <a:r>
              <a:rPr lang="es-ES" sz="4200" b="1" dirty="0">
                <a:latin typeface="Gotham"/>
              </a:rPr>
              <a:t>" de </a:t>
            </a:r>
            <a:r>
              <a:rPr lang="es-ES" sz="4200" b="1" dirty="0" smtClean="0">
                <a:latin typeface="Gotham"/>
              </a:rPr>
              <a:t>Plaza Radio </a:t>
            </a:r>
            <a:r>
              <a:rPr lang="es-ES" sz="4200" dirty="0" smtClean="0">
                <a:latin typeface="Gotham"/>
              </a:rPr>
              <a:t>para </a:t>
            </a:r>
            <a:r>
              <a:rPr lang="es-ES" sz="4200" dirty="0">
                <a:latin typeface="Gotham"/>
              </a:rPr>
              <a:t>hablar sobre la industria publicitaria valenciana y la labor de </a:t>
            </a:r>
            <a:r>
              <a:rPr lang="es-ES" sz="4200" dirty="0" err="1" smtClean="0">
                <a:latin typeface="Gotham"/>
              </a:rPr>
              <a:t>ComunitAD</a:t>
            </a:r>
            <a:r>
              <a:rPr lang="es-ES" sz="4200" dirty="0" smtClean="0">
                <a:latin typeface="Gotha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6407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119608" y="2074735"/>
            <a:ext cx="9015288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/>
              <a:t>COLABORACIONES MEDIOS</a:t>
            </a:r>
            <a:endParaRPr b="1" dirty="0"/>
          </a:p>
        </p:txBody>
      </p:sp>
      <p:sp>
        <p:nvSpPr>
          <p:cNvPr id="217" name="Shape 217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1922052" y="4507043"/>
            <a:ext cx="8959044" cy="8177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just"/>
            <a:r>
              <a:rPr lang="es-ES" sz="4000" dirty="0">
                <a:latin typeface="Gotham"/>
              </a:rPr>
              <a:t>Durante este año, </a:t>
            </a:r>
            <a:r>
              <a:rPr lang="es-ES" sz="4000" dirty="0" err="1">
                <a:latin typeface="Gotham"/>
              </a:rPr>
              <a:t>ComunitAD</a:t>
            </a:r>
            <a:r>
              <a:rPr lang="es-ES" sz="4000" dirty="0">
                <a:latin typeface="Gotham"/>
              </a:rPr>
              <a:t> ha aparecido, con </a:t>
            </a:r>
            <a:r>
              <a:rPr lang="es-ES" sz="4000" dirty="0" smtClean="0">
                <a:latin typeface="Gotham"/>
              </a:rPr>
              <a:t>motivo </a:t>
            </a:r>
            <a:r>
              <a:rPr lang="es-ES" sz="4000" dirty="0">
                <a:latin typeface="Gotham"/>
              </a:rPr>
              <a:t>de sus actividades y el Festival La </a:t>
            </a:r>
            <a:r>
              <a:rPr lang="es-ES" sz="4000" dirty="0" err="1">
                <a:latin typeface="Gotham"/>
              </a:rPr>
              <a:t>Lluna</a:t>
            </a:r>
            <a:r>
              <a:rPr lang="es-ES" sz="4000" dirty="0">
                <a:latin typeface="Gotham"/>
              </a:rPr>
              <a:t>, en Valencia Plaza, Las Provincias, Levante-EMV, Economía 3, </a:t>
            </a:r>
            <a:r>
              <a:rPr lang="es-ES" sz="4000" dirty="0" err="1">
                <a:latin typeface="Gotham"/>
              </a:rPr>
              <a:t>Hello</a:t>
            </a:r>
            <a:r>
              <a:rPr lang="es-ES" sz="4000" dirty="0">
                <a:latin typeface="Gotham"/>
              </a:rPr>
              <a:t> </a:t>
            </a:r>
            <a:r>
              <a:rPr lang="es-ES" sz="4000" dirty="0" smtClean="0">
                <a:latin typeface="Gotham"/>
              </a:rPr>
              <a:t>Valencia, Control Publicidad, El Publicista, </a:t>
            </a:r>
            <a:r>
              <a:rPr lang="es-ES" sz="4000" dirty="0" err="1" smtClean="0">
                <a:latin typeface="Gotham"/>
              </a:rPr>
              <a:t>Reason</a:t>
            </a:r>
            <a:r>
              <a:rPr lang="es-ES" sz="4000" dirty="0" smtClean="0">
                <a:latin typeface="Gotham"/>
              </a:rPr>
              <a:t> </a:t>
            </a:r>
            <a:r>
              <a:rPr lang="es-ES" sz="4000" dirty="0" err="1" smtClean="0">
                <a:latin typeface="Gotham"/>
              </a:rPr>
              <a:t>Why</a:t>
            </a:r>
            <a:r>
              <a:rPr lang="es-ES" sz="4000" dirty="0" smtClean="0">
                <a:latin typeface="Gotham"/>
              </a:rPr>
              <a:t>, Anuncios, Marketing Directo, COPE, CV Radio, EFE, Programa Publicidad, El Mundo, El Economista, La Vanguardia, … </a:t>
            </a:r>
            <a:endParaRPr lang="es-ES" sz="4000" dirty="0">
              <a:latin typeface="Gotham"/>
            </a:endParaRPr>
          </a:p>
          <a:p>
            <a:pPr algn="just"/>
            <a:endParaRPr lang="es-ES" sz="4000" dirty="0" smtClean="0">
              <a:latin typeface="Gotham"/>
            </a:endParaRPr>
          </a:p>
          <a:p>
            <a:pPr algn="just"/>
            <a:r>
              <a:rPr lang="es-ES" sz="4000" dirty="0" smtClean="0">
                <a:latin typeface="Gotham"/>
              </a:rPr>
              <a:t>En la imagen, foto de la entrevista en </a:t>
            </a:r>
            <a:r>
              <a:rPr lang="es-ES" sz="4000" b="1" dirty="0" smtClean="0">
                <a:latin typeface="Gotham"/>
              </a:rPr>
              <a:t>El Publicista </a:t>
            </a:r>
            <a:r>
              <a:rPr lang="es-ES" sz="4000" dirty="0" smtClean="0">
                <a:latin typeface="Gotham"/>
              </a:rPr>
              <a:t>a Xavi </a:t>
            </a:r>
            <a:r>
              <a:rPr lang="es-ES" sz="4000" dirty="0" err="1" smtClean="0">
                <a:latin typeface="Gotham"/>
              </a:rPr>
              <a:t>Sempere</a:t>
            </a:r>
            <a:r>
              <a:rPr lang="es-ES" sz="4200" dirty="0" smtClean="0">
                <a:latin typeface="Gotham"/>
              </a:rPr>
              <a:t>.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r="8704"/>
          <a:stretch/>
        </p:blipFill>
        <p:spPr>
          <a:xfrm>
            <a:off x="12119992" y="4968707"/>
            <a:ext cx="9660973" cy="62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891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45f03f26425243.563550649cfe8.png"/>
          <p:cNvPicPr>
            <a:picLocks noChangeAspect="1"/>
          </p:cNvPicPr>
          <p:nvPr/>
        </p:nvPicPr>
        <p:blipFill>
          <a:blip r:embed="rId2">
            <a:extLst/>
          </a:blip>
          <a:srcRect t="9746" r="15678"/>
          <a:stretch>
            <a:fillRect/>
          </a:stretch>
        </p:blipFill>
        <p:spPr>
          <a:xfrm>
            <a:off x="5351240" y="3211670"/>
            <a:ext cx="13928085" cy="897581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3330454" y="6016424"/>
            <a:ext cx="306654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</a:rPr>
              <a:t>MEDIOS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latin typeface="Gotham Medium"/>
              </a:rPr>
              <a:t>PROPIOS</a:t>
            </a:r>
          </a:p>
        </p:txBody>
      </p:sp>
      <p:sp>
        <p:nvSpPr>
          <p:cNvPr id="212" name="Shape 212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pic>
        <p:nvPicPr>
          <p:cNvPr id="3075" name="Picture 3" descr="C:\Users\EQUIPO 3\Desktop\COMUNIT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46" y="8442176"/>
            <a:ext cx="560128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2226192" y="2074735"/>
            <a:ext cx="8802088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ASOCIADOS Y SHOWROOM</a:t>
            </a:r>
          </a:p>
        </p:txBody>
      </p:sp>
      <p:sp>
        <p:nvSpPr>
          <p:cNvPr id="223" name="Shape 223"/>
          <p:cNvSpPr/>
          <p:nvPr/>
        </p:nvSpPr>
        <p:spPr>
          <a:xfrm>
            <a:off x="3695056" y="2931621"/>
            <a:ext cx="513828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b="1" dirty="0">
                <a:latin typeface="Gotham"/>
              </a:rPr>
              <a:t>(COMUNITAD)</a:t>
            </a:r>
          </a:p>
        </p:txBody>
      </p:sp>
      <p:sp>
        <p:nvSpPr>
          <p:cNvPr id="224" name="Shape 224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" name="1 CuadroTexto"/>
          <p:cNvSpPr txBox="1"/>
          <p:nvPr/>
        </p:nvSpPr>
        <p:spPr>
          <a:xfrm>
            <a:off x="2000043" y="7279413"/>
            <a:ext cx="9875155" cy="2083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l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"/>
                <a:sym typeface="Helvetica Light"/>
              </a:rPr>
              <a:t>En estos apartados se pretende visibilizar a los asociados y sus principales</a:t>
            </a:r>
            <a:r>
              <a:rPr kumimoji="0" lang="es-ES" sz="4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otham"/>
                <a:sym typeface="Helvetica Light"/>
              </a:rPr>
              <a:t> trabajos.</a:t>
            </a:r>
            <a:endParaRPr kumimoji="0" lang="es-ES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otham"/>
              <a:sym typeface="Helvetica Ligh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7"/>
          <a:stretch/>
        </p:blipFill>
        <p:spPr bwMode="auto">
          <a:xfrm>
            <a:off x="12751386" y="2074735"/>
            <a:ext cx="8126897" cy="68716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"/>
          <a:stretch/>
        </p:blipFill>
        <p:spPr bwMode="auto">
          <a:xfrm>
            <a:off x="14568263" y="6115154"/>
            <a:ext cx="8130161" cy="684365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3185712" y="2033321"/>
            <a:ext cx="581088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REDES SOCIALES</a:t>
            </a:r>
          </a:p>
        </p:txBody>
      </p:sp>
      <p:sp>
        <p:nvSpPr>
          <p:cNvPr id="229" name="Shape 229"/>
          <p:cNvSpPr/>
          <p:nvPr/>
        </p:nvSpPr>
        <p:spPr>
          <a:xfrm>
            <a:off x="3846952" y="2989809"/>
            <a:ext cx="448840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b="1" dirty="0"/>
              <a:t>(</a:t>
            </a:r>
            <a:r>
              <a:rPr b="1" dirty="0">
                <a:latin typeface="Gotham"/>
              </a:rPr>
              <a:t>COMUNITAD</a:t>
            </a:r>
            <a:r>
              <a:rPr b="1" dirty="0"/>
              <a:t>)</a:t>
            </a:r>
          </a:p>
        </p:txBody>
      </p:sp>
      <p:sp>
        <p:nvSpPr>
          <p:cNvPr id="230" name="Shape 230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1759837" y="5314953"/>
            <a:ext cx="10173860" cy="609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dirty="0" smtClean="0">
                <a:latin typeface="Gotham"/>
              </a:rPr>
              <a:t>FACEBOOK</a:t>
            </a:r>
            <a:endParaRPr lang="es-ES" dirty="0" smtClean="0">
              <a:latin typeface="Gotham"/>
            </a:endParaRPr>
          </a:p>
          <a:p>
            <a:pPr algn="l">
              <a:lnSpc>
                <a:spcPct val="15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dirty="0" smtClean="0">
                <a:latin typeface="Gotham"/>
              </a:rPr>
              <a:t>3389 </a:t>
            </a:r>
            <a:r>
              <a:rPr dirty="0" err="1" smtClean="0">
                <a:latin typeface="Gotham"/>
              </a:rPr>
              <a:t>seguidores</a:t>
            </a:r>
            <a:r>
              <a:rPr lang="es-ES" dirty="0" smtClean="0">
                <a:latin typeface="Gotham"/>
              </a:rPr>
              <a:t> (+296)</a:t>
            </a:r>
            <a:endParaRPr dirty="0">
              <a:latin typeface="Gotham"/>
            </a:endParaRP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dirty="0" smtClean="0">
                <a:latin typeface="Gotham"/>
              </a:rPr>
              <a:t>TWITTER</a:t>
            </a:r>
            <a:endParaRPr lang="es-ES" dirty="0" smtClean="0">
              <a:latin typeface="Gotham"/>
            </a:endParaRPr>
          </a:p>
          <a:p>
            <a:pPr algn="l">
              <a:lnSpc>
                <a:spcPct val="15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dirty="0" smtClean="0">
                <a:latin typeface="Gotham"/>
              </a:rPr>
              <a:t>2250</a:t>
            </a:r>
            <a:r>
              <a:rPr dirty="0" smtClean="0">
                <a:latin typeface="Gotham"/>
              </a:rPr>
              <a:t> </a:t>
            </a:r>
            <a:r>
              <a:rPr dirty="0" err="1" smtClean="0">
                <a:latin typeface="Gotham"/>
              </a:rPr>
              <a:t>seguidores</a:t>
            </a:r>
            <a:r>
              <a:rPr lang="es-ES" dirty="0" smtClean="0">
                <a:latin typeface="Gotham"/>
              </a:rPr>
              <a:t> (+159)</a:t>
            </a:r>
            <a:endParaRPr dirty="0">
              <a:latin typeface="Gotham"/>
            </a:endParaRPr>
          </a:p>
          <a:p>
            <a:pPr marL="571500" indent="-571500" algn="l">
              <a:lnSpc>
                <a:spcPct val="150000"/>
              </a:lnSpc>
              <a:buFont typeface="Arial" pitchFamily="34" charset="0"/>
              <a:buChar char="•"/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dirty="0" smtClean="0">
                <a:latin typeface="Gotham"/>
              </a:rPr>
              <a:t>INSTAGRAM</a:t>
            </a:r>
            <a:endParaRPr lang="es-ES" dirty="0" smtClean="0">
              <a:latin typeface="Gotham"/>
            </a:endParaRPr>
          </a:p>
          <a:p>
            <a:pPr algn="l">
              <a:lnSpc>
                <a:spcPct val="15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dirty="0" smtClean="0">
                <a:latin typeface="Gotham"/>
              </a:rPr>
              <a:t>1091 </a:t>
            </a:r>
            <a:r>
              <a:rPr dirty="0" err="1" smtClean="0">
                <a:latin typeface="Gotham"/>
              </a:rPr>
              <a:t>seguidores</a:t>
            </a:r>
            <a:r>
              <a:rPr lang="es-ES" dirty="0" smtClean="0">
                <a:latin typeface="Gotham"/>
              </a:rPr>
              <a:t> (+</a:t>
            </a:r>
            <a:r>
              <a:rPr lang="es-ES" dirty="0" smtClean="0">
                <a:latin typeface="Gotham"/>
              </a:rPr>
              <a:t>422)</a:t>
            </a:r>
            <a:endParaRPr dirty="0">
              <a:latin typeface="Gotham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8184" y="5341593"/>
            <a:ext cx="7414163" cy="36601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22403" r="20734" b="14498"/>
          <a:stretch/>
        </p:blipFill>
        <p:spPr>
          <a:xfrm>
            <a:off x="12768064" y="1797269"/>
            <a:ext cx="7472810" cy="4904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11182" r="11889" b="31485"/>
          <a:stretch/>
        </p:blipFill>
        <p:spPr>
          <a:xfrm>
            <a:off x="13881369" y="5076497"/>
            <a:ext cx="7472810" cy="4456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8886" r="10419" b="15288"/>
          <a:stretch/>
        </p:blipFill>
        <p:spPr>
          <a:xfrm>
            <a:off x="14856296" y="7535917"/>
            <a:ext cx="7505995" cy="5353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5423517" y="2120905"/>
            <a:ext cx="206947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NEWS</a:t>
            </a:r>
          </a:p>
        </p:txBody>
      </p:sp>
      <p:sp>
        <p:nvSpPr>
          <p:cNvPr id="238" name="Shape 238"/>
          <p:cNvSpPr/>
          <p:nvPr/>
        </p:nvSpPr>
        <p:spPr>
          <a:xfrm>
            <a:off x="4214050" y="2984718"/>
            <a:ext cx="448840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b="1" dirty="0"/>
              <a:t>(COMUNITAD)</a:t>
            </a:r>
          </a:p>
        </p:txBody>
      </p:sp>
      <p:sp>
        <p:nvSpPr>
          <p:cNvPr id="239" name="Shape 239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1785237" y="5290276"/>
            <a:ext cx="9633198" cy="6761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300" u="sng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200" dirty="0" err="1">
                <a:latin typeface="Gotham"/>
              </a:rPr>
              <a:t>Boletín</a:t>
            </a:r>
            <a:r>
              <a:rPr sz="4200" dirty="0">
                <a:latin typeface="Gotham"/>
              </a:rPr>
              <a:t> a </a:t>
            </a:r>
            <a:r>
              <a:rPr sz="4200" dirty="0" err="1">
                <a:latin typeface="Gotham"/>
              </a:rPr>
              <a:t>disposición</a:t>
            </a:r>
            <a:r>
              <a:rPr sz="4200" dirty="0">
                <a:latin typeface="Gotham"/>
              </a:rPr>
              <a:t> de los </a:t>
            </a:r>
            <a:r>
              <a:rPr sz="4200" dirty="0" err="1">
                <a:latin typeface="Gotham"/>
              </a:rPr>
              <a:t>asociados</a:t>
            </a:r>
            <a:endParaRPr sz="4200" dirty="0">
              <a:latin typeface="Gotham"/>
            </a:endParaRPr>
          </a:p>
          <a:p>
            <a:pPr algn="l"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200" dirty="0">
              <a:latin typeface="Gotham"/>
            </a:endParaRPr>
          </a:p>
          <a:p>
            <a:pPr algn="l"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200" dirty="0">
                <a:latin typeface="Gotham"/>
              </a:rPr>
              <a:t>La </a:t>
            </a:r>
            <a:r>
              <a:rPr sz="4200" dirty="0" err="1">
                <a:latin typeface="Gotham"/>
              </a:rPr>
              <a:t>elaboración</a:t>
            </a:r>
            <a:r>
              <a:rPr sz="4200" dirty="0">
                <a:latin typeface="Gotham"/>
              </a:rPr>
              <a:t> </a:t>
            </a:r>
            <a:r>
              <a:rPr sz="4200" dirty="0" smtClean="0">
                <a:latin typeface="Gotham"/>
              </a:rPr>
              <a:t>se </a:t>
            </a:r>
            <a:r>
              <a:rPr sz="4200" dirty="0" err="1">
                <a:latin typeface="Gotham"/>
              </a:rPr>
              <a:t>realiza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cada</a:t>
            </a:r>
            <a:r>
              <a:rPr sz="4200" dirty="0">
                <a:latin typeface="Gotham"/>
              </a:rPr>
              <a:t> </a:t>
            </a:r>
            <a:r>
              <a:rPr sz="4200" dirty="0" err="1" smtClean="0">
                <a:latin typeface="Gotham"/>
              </a:rPr>
              <a:t>semana</a:t>
            </a:r>
            <a:r>
              <a:rPr lang="es-ES" sz="4200" dirty="0" smtClean="0">
                <a:latin typeface="Gotham"/>
              </a:rPr>
              <a:t> (se envía a </a:t>
            </a:r>
            <a:r>
              <a:rPr lang="es-ES" sz="4200" b="1" dirty="0" smtClean="0">
                <a:latin typeface="Gotham"/>
              </a:rPr>
              <a:t>más de 1.000 contactos</a:t>
            </a:r>
            <a:r>
              <a:rPr lang="es-ES" sz="4200" dirty="0" smtClean="0">
                <a:latin typeface="Gotham"/>
              </a:rPr>
              <a:t>)</a:t>
            </a:r>
            <a:r>
              <a:rPr sz="4200" dirty="0" smtClean="0">
                <a:latin typeface="Gotham"/>
              </a:rPr>
              <a:t> </a:t>
            </a:r>
            <a:r>
              <a:rPr sz="4200" dirty="0" err="1" smtClean="0">
                <a:latin typeface="Gotham"/>
              </a:rPr>
              <a:t>para</a:t>
            </a:r>
            <a:r>
              <a:rPr lang="es-ES" sz="4200" dirty="0" smtClean="0">
                <a:latin typeface="Gotham"/>
              </a:rPr>
              <a:t> </a:t>
            </a:r>
            <a:r>
              <a:rPr sz="4200" dirty="0" err="1" smtClean="0">
                <a:latin typeface="Gotham"/>
              </a:rPr>
              <a:t>mantener</a:t>
            </a:r>
            <a:r>
              <a:rPr sz="4200" dirty="0" smtClean="0">
                <a:latin typeface="Gotham"/>
              </a:rPr>
              <a:t> </a:t>
            </a:r>
            <a:r>
              <a:rPr sz="4200" dirty="0" err="1">
                <a:latin typeface="Gotham"/>
              </a:rPr>
              <a:t>informados</a:t>
            </a:r>
            <a:r>
              <a:rPr sz="4200" dirty="0">
                <a:latin typeface="Gotham"/>
              </a:rPr>
              <a:t> a los </a:t>
            </a:r>
            <a:r>
              <a:rPr sz="4200" dirty="0" err="1">
                <a:latin typeface="Gotham"/>
              </a:rPr>
              <a:t>asociados</a:t>
            </a:r>
            <a:r>
              <a:rPr sz="4200" dirty="0">
                <a:latin typeface="Gotham"/>
              </a:rPr>
              <a:t> de </a:t>
            </a:r>
            <a:r>
              <a:rPr sz="4200" dirty="0" err="1">
                <a:latin typeface="Gotham"/>
              </a:rPr>
              <a:t>las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noticias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más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destacables</a:t>
            </a:r>
            <a:r>
              <a:rPr sz="4200" dirty="0">
                <a:latin typeface="Gotham"/>
              </a:rPr>
              <a:t> del sector. </a:t>
            </a:r>
          </a:p>
          <a:p>
            <a:pPr algn="l"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200" dirty="0">
              <a:latin typeface="Gotham"/>
            </a:endParaRPr>
          </a:p>
          <a:p>
            <a:pPr algn="l"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200" dirty="0">
                <a:latin typeface="Gotham"/>
              </a:rPr>
              <a:t>En el </a:t>
            </a:r>
            <a:r>
              <a:rPr sz="4200" dirty="0" err="1">
                <a:latin typeface="Gotham"/>
              </a:rPr>
              <a:t>pasado</a:t>
            </a:r>
            <a:r>
              <a:rPr sz="4200" dirty="0">
                <a:latin typeface="Gotham"/>
              </a:rPr>
              <a:t> </a:t>
            </a:r>
            <a:r>
              <a:rPr sz="4200" dirty="0" err="1">
                <a:latin typeface="Gotham"/>
              </a:rPr>
              <a:t>año</a:t>
            </a:r>
            <a:r>
              <a:rPr sz="4200" dirty="0">
                <a:latin typeface="Gotham"/>
              </a:rPr>
              <a:t> </a:t>
            </a:r>
            <a:r>
              <a:rPr sz="4200" dirty="0" smtClean="0">
                <a:latin typeface="Gotham"/>
              </a:rPr>
              <a:t>201</a:t>
            </a:r>
            <a:r>
              <a:rPr lang="es-ES" sz="4200" dirty="0">
                <a:latin typeface="Gotham"/>
              </a:rPr>
              <a:t>9</a:t>
            </a:r>
            <a:r>
              <a:rPr sz="4200" dirty="0" smtClean="0">
                <a:latin typeface="Gotham"/>
              </a:rPr>
              <a:t> </a:t>
            </a:r>
            <a:r>
              <a:rPr sz="4200" dirty="0">
                <a:latin typeface="Gotham"/>
              </a:rPr>
              <a:t>se </a:t>
            </a:r>
            <a:r>
              <a:rPr lang="es-ES" sz="4200" dirty="0" smtClean="0">
                <a:latin typeface="Gotham"/>
              </a:rPr>
              <a:t>enviaron </a:t>
            </a:r>
            <a:r>
              <a:rPr sz="4200" dirty="0" smtClean="0">
                <a:latin typeface="Gotham"/>
              </a:rPr>
              <a:t>un </a:t>
            </a:r>
            <a:r>
              <a:rPr sz="4200" dirty="0">
                <a:latin typeface="Gotham"/>
              </a:rPr>
              <a:t>total de </a:t>
            </a:r>
            <a:r>
              <a:rPr lang="es-ES" sz="4200" b="1" dirty="0" smtClean="0">
                <a:latin typeface="Gotham"/>
              </a:rPr>
              <a:t>51</a:t>
            </a:r>
            <a:r>
              <a:rPr lang="es-ES" sz="4200" dirty="0" smtClean="0">
                <a:latin typeface="Gotham"/>
              </a:rPr>
              <a:t> </a:t>
            </a:r>
            <a:r>
              <a:rPr sz="4200" dirty="0" smtClean="0">
                <a:latin typeface="Gotham"/>
              </a:rPr>
              <a:t>News</a:t>
            </a:r>
            <a:r>
              <a:rPr lang="es-ES" sz="4200" dirty="0" smtClean="0">
                <a:latin typeface="Gotham"/>
              </a:rPr>
              <a:t>.</a:t>
            </a:r>
            <a:endParaRPr sz="4200" dirty="0">
              <a:latin typeface="Gotham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0075" r="20084" b="32469"/>
          <a:stretch/>
        </p:blipFill>
        <p:spPr>
          <a:xfrm>
            <a:off x="12192000" y="5534077"/>
            <a:ext cx="10419236" cy="65176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8187491" y="2120905"/>
            <a:ext cx="7375416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lang="es-ES" b="1" dirty="0" smtClean="0"/>
              <a:t>OFERTAS LABORALES</a:t>
            </a:r>
            <a:endParaRPr b="1" dirty="0"/>
          </a:p>
        </p:txBody>
      </p:sp>
      <p:sp>
        <p:nvSpPr>
          <p:cNvPr id="238" name="Shape 238"/>
          <p:cNvSpPr/>
          <p:nvPr/>
        </p:nvSpPr>
        <p:spPr>
          <a:xfrm>
            <a:off x="9630992" y="2984718"/>
            <a:ext cx="448840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b="1" dirty="0"/>
              <a:t>(COMUNITAD)</a:t>
            </a:r>
          </a:p>
        </p:txBody>
      </p:sp>
      <p:sp>
        <p:nvSpPr>
          <p:cNvPr id="239" name="Shape 239"/>
          <p:cNvSpPr/>
          <p:nvPr/>
        </p:nvSpPr>
        <p:spPr>
          <a:xfrm>
            <a:off x="1244575" y="1038131"/>
            <a:ext cx="21253225" cy="11220469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1785237" y="8268015"/>
            <a:ext cx="9633198" cy="80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300" u="sng">
                <a:latin typeface="Gotham Medium"/>
                <a:ea typeface="Gotham Medium"/>
                <a:cs typeface="Gotham Medium"/>
                <a:sym typeface="Gotham Medium"/>
              </a:defRPr>
            </a:pPr>
            <a:endParaRPr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894576" y="6281936"/>
            <a:ext cx="202345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4200" dirty="0">
                <a:latin typeface="Gotham"/>
              </a:rPr>
              <a:t>De manera natural, ComunitAD se </a:t>
            </a:r>
            <a:r>
              <a:rPr lang="es-ES" sz="4200" dirty="0" smtClean="0">
                <a:latin typeface="Gotham"/>
              </a:rPr>
              <a:t>ha </a:t>
            </a:r>
            <a:r>
              <a:rPr lang="es-ES" sz="4200" dirty="0">
                <a:latin typeface="Gotham"/>
              </a:rPr>
              <a:t>convertido en un enlace entre  </a:t>
            </a:r>
            <a:r>
              <a:rPr lang="es-ES" sz="4200" dirty="0" smtClean="0">
                <a:latin typeface="Gotham"/>
              </a:rPr>
              <a:t>los profesionales </a:t>
            </a:r>
            <a:r>
              <a:rPr lang="es-ES" sz="4200" dirty="0">
                <a:latin typeface="Gotham"/>
              </a:rPr>
              <a:t>en búsqueda </a:t>
            </a:r>
            <a:r>
              <a:rPr lang="es-ES" sz="4200" dirty="0" smtClean="0">
                <a:latin typeface="Gotham"/>
              </a:rPr>
              <a:t>activa de </a:t>
            </a:r>
            <a:r>
              <a:rPr lang="es-ES" sz="4200" dirty="0">
                <a:latin typeface="Gotham"/>
              </a:rPr>
              <a:t>empleo y las agencias de </a:t>
            </a:r>
            <a:r>
              <a:rPr lang="es-ES" sz="4200" dirty="0" smtClean="0">
                <a:latin typeface="Gotham"/>
              </a:rPr>
              <a:t>publicidad</a:t>
            </a:r>
            <a:r>
              <a:rPr lang="es-ES" sz="4200" dirty="0">
                <a:latin typeface="Gotham"/>
              </a:rPr>
              <a:t>. </a:t>
            </a:r>
            <a:endParaRPr lang="es-ES" sz="4200" dirty="0" smtClean="0">
              <a:latin typeface="Gotham"/>
            </a:endParaRPr>
          </a:p>
          <a:p>
            <a:pPr algn="l"/>
            <a:endParaRPr lang="es-ES" sz="4200" dirty="0" smtClean="0">
              <a:latin typeface="Gotham"/>
            </a:endParaRPr>
          </a:p>
          <a:p>
            <a:pPr algn="l"/>
            <a:r>
              <a:rPr lang="es-ES" sz="4200" dirty="0" smtClean="0">
                <a:latin typeface="Gotham"/>
              </a:rPr>
              <a:t>De </a:t>
            </a:r>
            <a:r>
              <a:rPr lang="es-ES" sz="4200" dirty="0">
                <a:latin typeface="Gotham"/>
              </a:rPr>
              <a:t>este modo, en </a:t>
            </a:r>
            <a:r>
              <a:rPr lang="es-ES" sz="4200" dirty="0" smtClean="0">
                <a:latin typeface="Gotham"/>
              </a:rPr>
              <a:t>2019 </a:t>
            </a:r>
            <a:r>
              <a:rPr lang="es-ES" sz="4200" dirty="0">
                <a:latin typeface="Gotham"/>
              </a:rPr>
              <a:t>publicamos, </a:t>
            </a:r>
            <a:r>
              <a:rPr lang="es-ES" sz="4200" dirty="0" smtClean="0">
                <a:latin typeface="Gotham"/>
              </a:rPr>
              <a:t>en </a:t>
            </a:r>
            <a:r>
              <a:rPr lang="es-ES" sz="4200" dirty="0">
                <a:latin typeface="Gotham"/>
              </a:rPr>
              <a:t>nuestras distintas redes </a:t>
            </a:r>
            <a:r>
              <a:rPr lang="es-ES" sz="4200" dirty="0" smtClean="0">
                <a:latin typeface="Gotham"/>
              </a:rPr>
              <a:t>(</a:t>
            </a:r>
            <a:r>
              <a:rPr lang="es-ES" sz="4200" dirty="0">
                <a:latin typeface="Gotham"/>
              </a:rPr>
              <a:t>FB, TW, </a:t>
            </a:r>
            <a:r>
              <a:rPr lang="es-ES" sz="4200" dirty="0" smtClean="0">
                <a:latin typeface="Gotham"/>
              </a:rPr>
              <a:t>IG, </a:t>
            </a:r>
            <a:r>
              <a:rPr lang="es-ES" sz="4200" dirty="0" err="1" smtClean="0">
                <a:latin typeface="Gotham"/>
              </a:rPr>
              <a:t>Linkedin</a:t>
            </a:r>
            <a:r>
              <a:rPr lang="es-ES" sz="4200" dirty="0" smtClean="0">
                <a:latin typeface="Gotham"/>
              </a:rPr>
              <a:t>), </a:t>
            </a:r>
            <a:r>
              <a:rPr lang="es-ES" sz="4200" b="1" dirty="0" smtClean="0">
                <a:latin typeface="Gotham"/>
              </a:rPr>
              <a:t>26</a:t>
            </a:r>
            <a:r>
              <a:rPr lang="es-ES" sz="4200" b="1" dirty="0" smtClean="0">
                <a:latin typeface="Gotham"/>
              </a:rPr>
              <a:t> </a:t>
            </a:r>
            <a:r>
              <a:rPr lang="es-ES" sz="4200" b="1" dirty="0" smtClean="0">
                <a:latin typeface="Gotham"/>
              </a:rPr>
              <a:t>ofertas laborales.</a:t>
            </a:r>
            <a:endParaRPr lang="es-ES" sz="4200" b="1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8781383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9" name="Shape 279"/>
          <p:cNvSpPr/>
          <p:nvPr/>
        </p:nvSpPr>
        <p:spPr>
          <a:xfrm>
            <a:off x="3401994" y="2074735"/>
            <a:ext cx="6450483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Y COMO SIEMPRE…</a:t>
            </a:r>
          </a:p>
        </p:txBody>
      </p:sp>
      <p:sp>
        <p:nvSpPr>
          <p:cNvPr id="280" name="Shape 280"/>
          <p:cNvSpPr/>
          <p:nvPr/>
        </p:nvSpPr>
        <p:spPr>
          <a:xfrm>
            <a:off x="1244575" y="1038131"/>
            <a:ext cx="17428145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1841085" y="5841843"/>
            <a:ext cx="22063623" cy="568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Seguimiento</a:t>
            </a:r>
            <a:r>
              <a:rPr sz="4000" dirty="0">
                <a:latin typeface="Gotham Medium" pitchFamily="2" charset="0"/>
              </a:rPr>
              <a:t> de </a:t>
            </a:r>
            <a:r>
              <a:rPr sz="4000" dirty="0" err="1">
                <a:latin typeface="Gotham Medium" pitchFamily="2" charset="0"/>
              </a:rPr>
              <a:t>Concursos</a:t>
            </a:r>
            <a:r>
              <a:rPr sz="4000" dirty="0">
                <a:latin typeface="Gotham Medium" pitchFamily="2" charset="0"/>
              </a:rPr>
              <a:t> </a:t>
            </a:r>
            <a:r>
              <a:rPr sz="4000" dirty="0" err="1">
                <a:latin typeface="Gotham Medium" pitchFamily="2" charset="0"/>
              </a:rPr>
              <a:t>Públicos</a:t>
            </a: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Asesoramiento</a:t>
            </a:r>
            <a:r>
              <a:rPr sz="4000" dirty="0">
                <a:latin typeface="Gotham Medium" pitchFamily="2" charset="0"/>
              </a:rPr>
              <a:t> </a:t>
            </a:r>
            <a:r>
              <a:rPr sz="4000" dirty="0" err="1">
                <a:latin typeface="Gotham Medium" pitchFamily="2" charset="0"/>
              </a:rPr>
              <a:t>gratuito</a:t>
            </a:r>
            <a:r>
              <a:rPr sz="4000" dirty="0">
                <a:latin typeface="Gotham Medium" pitchFamily="2" charset="0"/>
              </a:rPr>
              <a:t> en </a:t>
            </a:r>
            <a:r>
              <a:rPr sz="4000" dirty="0" err="1">
                <a:latin typeface="Gotham Medium" pitchFamily="2" charset="0"/>
              </a:rPr>
              <a:t>materia</a:t>
            </a:r>
            <a:r>
              <a:rPr sz="4000" dirty="0">
                <a:latin typeface="Gotham Medium" pitchFamily="2" charset="0"/>
              </a:rPr>
              <a:t> </a:t>
            </a:r>
            <a:r>
              <a:rPr sz="4000" dirty="0" err="1">
                <a:latin typeface="Gotham Medium" pitchFamily="2" charset="0"/>
              </a:rPr>
              <a:t>jurídica</a:t>
            </a:r>
            <a:r>
              <a:rPr sz="4000" dirty="0">
                <a:latin typeface="Gotham Medium" pitchFamily="2" charset="0"/>
              </a:rPr>
              <a:t>, </a:t>
            </a:r>
            <a:r>
              <a:rPr sz="4000" dirty="0" err="1">
                <a:latin typeface="Gotham Medium" pitchFamily="2" charset="0"/>
              </a:rPr>
              <a:t>laboral</a:t>
            </a:r>
            <a:r>
              <a:rPr sz="4000" dirty="0">
                <a:latin typeface="Gotham Medium" pitchFamily="2" charset="0"/>
              </a:rPr>
              <a:t> y fiscal</a:t>
            </a:r>
          </a:p>
          <a:p>
            <a:pPr algn="l">
              <a:buSzPct val="75000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Informes</a:t>
            </a:r>
            <a:r>
              <a:rPr sz="4000" dirty="0">
                <a:latin typeface="Gotham Medium" pitchFamily="2" charset="0"/>
              </a:rPr>
              <a:t> y </a:t>
            </a:r>
            <a:r>
              <a:rPr sz="4000" dirty="0" err="1">
                <a:latin typeface="Gotham Medium" pitchFamily="2" charset="0"/>
              </a:rPr>
              <a:t>estudios</a:t>
            </a:r>
            <a:r>
              <a:rPr sz="4000" dirty="0">
                <a:latin typeface="Gotham Medium" pitchFamily="2" charset="0"/>
              </a:rPr>
              <a:t> de </a:t>
            </a:r>
            <a:r>
              <a:rPr sz="4000" dirty="0" err="1">
                <a:latin typeface="Gotham Medium" pitchFamily="2" charset="0"/>
              </a:rPr>
              <a:t>interés</a:t>
            </a: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sz="4000" dirty="0" smtClean="0">
                <a:latin typeface="Gotham Medium" pitchFamily="2" charset="0"/>
              </a:rPr>
              <a:t>Depósito de campañas</a:t>
            </a: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>
              <a:latin typeface="Gotham Medium" pitchFamily="2" charset="0"/>
            </a:endParaRPr>
          </a:p>
          <a:p>
            <a:pPr marL="530930" indent="-530930" algn="l">
              <a:buSzPct val="75000"/>
              <a:buChar char="•"/>
              <a:tabLst>
                <a:tab pos="3040063" algn="l"/>
              </a:tabLst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4000" dirty="0" err="1">
                <a:latin typeface="Gotham Medium" pitchFamily="2" charset="0"/>
              </a:rPr>
              <a:t>Descuentos</a:t>
            </a:r>
            <a:r>
              <a:rPr sz="4000" dirty="0">
                <a:latin typeface="Gotham Medium" pitchFamily="2" charset="0"/>
              </a:rPr>
              <a:t> y </a:t>
            </a:r>
            <a:r>
              <a:rPr sz="4000" dirty="0" err="1">
                <a:latin typeface="Gotham Medium" pitchFamily="2" charset="0"/>
              </a:rPr>
              <a:t>beneficios</a:t>
            </a:r>
            <a:r>
              <a:rPr sz="4000" dirty="0">
                <a:latin typeface="Gotham Medium" pitchFamily="2" charset="0"/>
              </a:rPr>
              <a:t> con </a:t>
            </a:r>
            <a:r>
              <a:rPr sz="4000" dirty="0" err="1">
                <a:latin typeface="Gotham Medium" pitchFamily="2" charset="0"/>
              </a:rPr>
              <a:t>entidades</a:t>
            </a:r>
            <a:r>
              <a:rPr sz="4000" dirty="0">
                <a:latin typeface="Gotham Medium" pitchFamily="2" charset="0"/>
              </a:rPr>
              <a:t> del sector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69.png" descr="\\Server-pc\aapcv\2015\NUEVA MARCA\LOGOS\COMUNITA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9106" y="2950391"/>
            <a:ext cx="15143762" cy="545542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17053018" y="1260873"/>
            <a:ext cx="6059510" cy="11194255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4652745" y="6379963"/>
            <a:ext cx="10438754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"/>
                <a:ea typeface="Gotham"/>
                <a:cs typeface="Gotham"/>
                <a:sym typeface="Gotham"/>
              </a:defRPr>
            </a:lvl1pPr>
          </a:lstStyle>
          <a:p>
            <a:r>
              <a:rPr b="1" dirty="0"/>
              <a:t>¡GRACIAS POR FORMAR PARTE</a:t>
            </a:r>
            <a:r>
              <a:rPr b="1" dirty="0" smtClean="0"/>
              <a:t>!</a:t>
            </a:r>
            <a:endParaRPr lang="es-ES" b="1" dirty="0" smtClean="0"/>
          </a:p>
          <a:p>
            <a:endParaRPr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4877939" y="1770112"/>
            <a:ext cx="3422411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LOVE ADS</a:t>
            </a:r>
          </a:p>
        </p:txBody>
      </p:sp>
      <p:sp>
        <p:nvSpPr>
          <p:cNvPr id="205" name="Shape 205"/>
          <p:cNvSpPr/>
          <p:nvPr/>
        </p:nvSpPr>
        <p:spPr>
          <a:xfrm>
            <a:off x="4841073" y="3123206"/>
            <a:ext cx="3496149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14 DE FEBRERO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770457" y="4389784"/>
            <a:ext cx="9508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.</a:t>
            </a:r>
          </a:p>
          <a:p>
            <a:pPr algn="just"/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372254" y="4225283"/>
            <a:ext cx="883230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Gotham"/>
              </a:rPr>
              <a:t>Jornada sobre tendencias del </a:t>
            </a:r>
            <a:r>
              <a:rPr lang="es-ES" dirty="0" smtClean="0">
                <a:latin typeface="Gotham"/>
              </a:rPr>
              <a:t>sector de </a:t>
            </a:r>
            <a:r>
              <a:rPr lang="es-ES" dirty="0">
                <a:latin typeface="Gotham"/>
              </a:rPr>
              <a:t>la Publicidad en </a:t>
            </a:r>
            <a:r>
              <a:rPr lang="es-ES" dirty="0" smtClean="0">
                <a:latin typeface="Gotham"/>
              </a:rPr>
              <a:t>España en la UCH-CEU.</a:t>
            </a:r>
          </a:p>
          <a:p>
            <a:pPr algn="just"/>
            <a:endParaRPr lang="es-ES" dirty="0">
              <a:latin typeface="Gotham"/>
            </a:endParaRPr>
          </a:p>
          <a:p>
            <a:pPr algn="just"/>
            <a:r>
              <a:rPr lang="es-ES" dirty="0" smtClean="0">
                <a:latin typeface="Gotham"/>
              </a:rPr>
              <a:t>Con </a:t>
            </a:r>
            <a:r>
              <a:rPr lang="es-ES" dirty="0">
                <a:latin typeface="Gotham"/>
              </a:rPr>
              <a:t>el Presidente de </a:t>
            </a:r>
            <a:r>
              <a:rPr lang="es-ES" dirty="0" err="1">
                <a:latin typeface="Gotham"/>
              </a:rPr>
              <a:t>ComunitAD</a:t>
            </a:r>
            <a:r>
              <a:rPr lang="es-ES" dirty="0">
                <a:latin typeface="Gotham"/>
              </a:rPr>
              <a:t> Xavi </a:t>
            </a:r>
            <a:r>
              <a:rPr lang="es-ES" dirty="0" err="1" smtClean="0">
                <a:latin typeface="Gotham"/>
              </a:rPr>
              <a:t>Sempere</a:t>
            </a:r>
            <a:r>
              <a:rPr lang="es-ES" dirty="0" smtClean="0">
                <a:latin typeface="Gotham"/>
              </a:rPr>
              <a:t>, y </a:t>
            </a:r>
            <a:r>
              <a:rPr lang="es-ES" dirty="0">
                <a:latin typeface="Gotham"/>
              </a:rPr>
              <a:t>los miembros de la </a:t>
            </a:r>
            <a:r>
              <a:rPr lang="es-ES" dirty="0" smtClean="0">
                <a:latin typeface="Gotham"/>
              </a:rPr>
              <a:t>Junta Directiva Carlos Muñoz, </a:t>
            </a:r>
            <a:r>
              <a:rPr lang="es-ES" dirty="0" err="1" smtClean="0">
                <a:latin typeface="Gotham"/>
              </a:rPr>
              <a:t>Jabo</a:t>
            </a:r>
            <a:r>
              <a:rPr lang="es-ES" dirty="0" smtClean="0">
                <a:latin typeface="Gotham"/>
              </a:rPr>
              <a:t> </a:t>
            </a:r>
            <a:r>
              <a:rPr lang="es-ES" dirty="0" err="1" smtClean="0">
                <a:latin typeface="Gotham"/>
              </a:rPr>
              <a:t>Janini</a:t>
            </a:r>
            <a:r>
              <a:rPr lang="es-ES" dirty="0" smtClean="0">
                <a:latin typeface="Gotham"/>
              </a:rPr>
              <a:t> y Majo Alonso.</a:t>
            </a:r>
            <a:endParaRPr lang="es-ES" dirty="0">
              <a:latin typeface="Gotham"/>
            </a:endParaRPr>
          </a:p>
        </p:txBody>
      </p:sp>
      <p:pic>
        <p:nvPicPr>
          <p:cNvPr id="2050" name="Picture 2" descr="La imagen puede contener: 4 personas, personas sonrien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194" y="4389784"/>
            <a:ext cx="9341321" cy="614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196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3720575" y="1770112"/>
            <a:ext cx="5737147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EL CASO MADRID</a:t>
            </a:r>
          </a:p>
        </p:txBody>
      </p:sp>
      <p:sp>
        <p:nvSpPr>
          <p:cNvPr id="205" name="Shape 205"/>
          <p:cNvSpPr/>
          <p:nvPr/>
        </p:nvSpPr>
        <p:spPr>
          <a:xfrm>
            <a:off x="5206558" y="3123206"/>
            <a:ext cx="2765180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 1 DE MARZO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770457" y="4389784"/>
            <a:ext cx="9508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.</a:t>
            </a:r>
          </a:p>
          <a:p>
            <a:pPr algn="just"/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372254" y="4225283"/>
            <a:ext cx="8832304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 smtClean="0">
                <a:latin typeface="Gotham"/>
              </a:rPr>
              <a:t>Organizamos, con más de 100 personas y aforo completo en </a:t>
            </a:r>
            <a:r>
              <a:rPr lang="es-ES" sz="4400" dirty="0" err="1" smtClean="0">
                <a:latin typeface="Gotham"/>
              </a:rPr>
              <a:t>Convent</a:t>
            </a:r>
            <a:r>
              <a:rPr lang="es-ES" sz="4400" dirty="0" smtClean="0">
                <a:latin typeface="Gotham"/>
              </a:rPr>
              <a:t> Carmen, la Jornada sobre Comunicación Institucional «El Caso Madrid, cómo a creatividad es un elemento transformador de los territorios» junto a Nacho Padilla, Director Creativo del Ayuntamiento de Madrid.</a:t>
            </a:r>
          </a:p>
          <a:p>
            <a:pPr algn="just"/>
            <a:r>
              <a:rPr lang="es-ES" sz="4400" dirty="0" smtClean="0">
                <a:latin typeface="Gotham"/>
              </a:rPr>
              <a:t>Posteriormente, Mesa Redonda con la Generalitat Valenciana.</a:t>
            </a:r>
            <a:endParaRPr lang="es-ES" sz="4400" dirty="0">
              <a:latin typeface="Gotham"/>
            </a:endParaRPr>
          </a:p>
        </p:txBody>
      </p:sp>
      <p:pic>
        <p:nvPicPr>
          <p:cNvPr id="3074" name="Picture 2" descr="https://scontent-mad1-1.xx.fbcdn.net/v/t1.0-9/52930378_2063025920453914_8091003866314702848_n.png?_nc_cat=105&amp;_nc_sid=730e14&amp;_nc_ohc=p1Iv7NZHjgMAX-EZzQ5&amp;_nc_ht=scontent-mad1-1.xx&amp;oh=5939c51fb3e0667b4b187377d5de653b&amp;oe=5F31E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048" y="1189191"/>
            <a:ext cx="8928992" cy="1252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335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685836" y="1385392"/>
            <a:ext cx="7806623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CURSO GESTIÓN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 EMPRESAS CREATIVAS</a:t>
            </a:r>
          </a:p>
        </p:txBody>
      </p:sp>
      <p:sp>
        <p:nvSpPr>
          <p:cNvPr id="205" name="Shape 205"/>
          <p:cNvSpPr/>
          <p:nvPr/>
        </p:nvSpPr>
        <p:spPr>
          <a:xfrm>
            <a:off x="5923903" y="3123206"/>
            <a:ext cx="1330491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pPr algn="just"/>
            <a:r>
              <a:rPr lang="es-ES" sz="3200" dirty="0" smtClean="0"/>
              <a:t>ABRIL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798851" y="5241875"/>
            <a:ext cx="9508583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Tercera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 smtClean="0">
                <a:latin typeface="Gotham"/>
              </a:rPr>
              <a:t>edición del curso dirigido a </a:t>
            </a:r>
            <a:r>
              <a:rPr lang="es-ES" sz="4200" b="1" dirty="0" smtClean="0">
                <a:latin typeface="Gotham"/>
              </a:rPr>
              <a:t>directivos de agencias</a:t>
            </a:r>
            <a:r>
              <a:rPr lang="es-ES" sz="4200" dirty="0" smtClean="0">
                <a:latin typeface="Gotham"/>
              </a:rPr>
              <a:t> con necesidades de formación </a:t>
            </a:r>
            <a:r>
              <a:rPr lang="es-ES" sz="4200" dirty="0" smtClean="0">
                <a:latin typeface="Gotham"/>
              </a:rPr>
              <a:t>empresarial.</a:t>
            </a:r>
          </a:p>
          <a:p>
            <a:pPr algn="just"/>
            <a:endParaRPr lang="es-ES" sz="4200" dirty="0">
              <a:latin typeface="Gotham"/>
            </a:endParaRPr>
          </a:p>
          <a:p>
            <a:pPr algn="just"/>
            <a:r>
              <a:rPr lang="es-ES" sz="4200" dirty="0" smtClean="0">
                <a:latin typeface="Gotham"/>
              </a:rPr>
              <a:t>6 Jornadas con 6 áreas de formación distinta con los mejores </a:t>
            </a:r>
            <a:r>
              <a:rPr lang="es-ES" sz="4200" b="1" dirty="0" smtClean="0">
                <a:latin typeface="Gotham"/>
              </a:rPr>
              <a:t>profesionales a nivel naciona</a:t>
            </a:r>
            <a:r>
              <a:rPr lang="es-ES" sz="4200" dirty="0" smtClean="0">
                <a:latin typeface="Gotham"/>
              </a:rPr>
              <a:t>l: Miguel Olivares, </a:t>
            </a:r>
            <a:r>
              <a:rPr lang="es-ES" sz="4200" dirty="0" err="1" smtClean="0">
                <a:latin typeface="Gotham"/>
              </a:rPr>
              <a:t>Daniele</a:t>
            </a:r>
            <a:r>
              <a:rPr lang="es-ES" sz="4200" dirty="0" smtClean="0">
                <a:latin typeface="Gotham"/>
              </a:rPr>
              <a:t> </a:t>
            </a:r>
            <a:r>
              <a:rPr lang="es-ES" sz="4200" dirty="0" err="1" smtClean="0">
                <a:latin typeface="Gotham"/>
              </a:rPr>
              <a:t>Cicini</a:t>
            </a:r>
            <a:r>
              <a:rPr lang="es-ES" sz="4200" dirty="0" smtClean="0">
                <a:latin typeface="Gotham"/>
              </a:rPr>
              <a:t>, Jordi </a:t>
            </a:r>
            <a:r>
              <a:rPr lang="es-ES" sz="4200" dirty="0" err="1" smtClean="0">
                <a:latin typeface="Gotham"/>
              </a:rPr>
              <a:t>Torrents</a:t>
            </a:r>
            <a:r>
              <a:rPr lang="es-ES" sz="4200" dirty="0" smtClean="0">
                <a:latin typeface="Gotham"/>
              </a:rPr>
              <a:t>, Carmen Bustos, Javier </a:t>
            </a:r>
            <a:r>
              <a:rPr lang="es-ES" sz="4200" dirty="0" err="1" smtClean="0">
                <a:latin typeface="Gotham"/>
              </a:rPr>
              <a:t>Suso</a:t>
            </a:r>
            <a:r>
              <a:rPr lang="es-ES" sz="4200" dirty="0" smtClean="0">
                <a:latin typeface="Gotham"/>
              </a:rPr>
              <a:t>, Manuel Moreno.</a:t>
            </a:r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35" y="1711962"/>
            <a:ext cx="7702456" cy="1076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37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846466" y="109313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385279" y="1770112"/>
            <a:ext cx="8407750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FESTIVAL INSPIRATIONAL</a:t>
            </a:r>
          </a:p>
        </p:txBody>
      </p:sp>
      <p:sp>
        <p:nvSpPr>
          <p:cNvPr id="205" name="Shape 205"/>
          <p:cNvSpPr/>
          <p:nvPr/>
        </p:nvSpPr>
        <p:spPr>
          <a:xfrm>
            <a:off x="5410943" y="3123206"/>
            <a:ext cx="235641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8 DE ABRIL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770457" y="4389784"/>
            <a:ext cx="9508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.</a:t>
            </a:r>
          </a:p>
          <a:p>
            <a:pPr algn="just"/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372254" y="4225283"/>
            <a:ext cx="88323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 smtClean="0">
                <a:latin typeface="Gotham"/>
              </a:rPr>
              <a:t>Tras el acuerdo alcanzado con la asociación IAB </a:t>
            </a:r>
            <a:r>
              <a:rPr lang="es-ES" sz="4400" dirty="0" err="1" smtClean="0">
                <a:latin typeface="Gotham"/>
              </a:rPr>
              <a:t>Spain</a:t>
            </a:r>
            <a:r>
              <a:rPr lang="es-ES" sz="4400" dirty="0" smtClean="0">
                <a:latin typeface="Gotham"/>
              </a:rPr>
              <a:t> para que los socios de </a:t>
            </a:r>
            <a:r>
              <a:rPr lang="es-ES" sz="4400" dirty="0" err="1" smtClean="0">
                <a:latin typeface="Gotham"/>
              </a:rPr>
              <a:t>ComunitAD</a:t>
            </a:r>
            <a:r>
              <a:rPr lang="es-ES" sz="4400" dirty="0" smtClean="0">
                <a:latin typeface="Gotham"/>
              </a:rPr>
              <a:t> se beneficiaran de un 20% de descuento en la inscripción de piezas y asistencia al Festival, estuvimos en la Gala en el Círculo Bellas Artes de Madrid como colectivo colaborador.</a:t>
            </a:r>
            <a:endParaRPr lang="es-ES" sz="4400" dirty="0">
              <a:latin typeface="Gotham"/>
            </a:endParaRPr>
          </a:p>
        </p:txBody>
      </p:sp>
      <p:pic>
        <p:nvPicPr>
          <p:cNvPr id="1028" name="Picture 4" descr="https://scontent-mad1-1.xx.fbcdn.net/v/t1.0-9/56571122_2122048447884994_6768811670438412288_n.jpg?_nc_cat=103&amp;_nc_sid=8bfeb9&amp;_nc_ohc=JLAQt05PfdoAX-MUJw4&amp;_nc_ht=scontent-mad1-1.xx&amp;oh=067da6d4b221f9626b99296d8e10ea88&amp;oe=5F33F4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16" y="4225283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4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1223934" y="1024315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385279" y="1770112"/>
            <a:ext cx="7142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lang="es-ES" b="1" dirty="0" smtClean="0"/>
              <a:t>ADFEST</a:t>
            </a:r>
          </a:p>
        </p:txBody>
      </p:sp>
      <p:sp>
        <p:nvSpPr>
          <p:cNvPr id="205" name="Shape 205"/>
          <p:cNvSpPr/>
          <p:nvPr/>
        </p:nvSpPr>
        <p:spPr>
          <a:xfrm>
            <a:off x="5410943" y="3123206"/>
            <a:ext cx="235641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/>
              <a:t>9</a:t>
            </a:r>
            <a:r>
              <a:rPr lang="es-ES" sz="3200" dirty="0" smtClean="0"/>
              <a:t> DE ABRIL</a:t>
            </a:r>
            <a:endParaRPr sz="3200" dirty="0"/>
          </a:p>
        </p:txBody>
      </p:sp>
      <p:sp>
        <p:nvSpPr>
          <p:cNvPr id="206" name="Shape 206"/>
          <p:cNvSpPr/>
          <p:nvPr/>
        </p:nvSpPr>
        <p:spPr>
          <a:xfrm>
            <a:off x="1244575" y="593304"/>
            <a:ext cx="10689122" cy="12295717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879185" y="7990770"/>
            <a:ext cx="9818442" cy="7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4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4000" dirty="0"/>
          </a:p>
        </p:txBody>
      </p:sp>
      <p:sp>
        <p:nvSpPr>
          <p:cNvPr id="4" name="3 Rectángulo"/>
          <p:cNvSpPr/>
          <p:nvPr/>
        </p:nvSpPr>
        <p:spPr>
          <a:xfrm>
            <a:off x="1770457" y="4389784"/>
            <a:ext cx="9508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200" dirty="0" smtClean="0">
                <a:latin typeface="Gotham"/>
              </a:rPr>
              <a:t>.</a:t>
            </a:r>
          </a:p>
          <a:p>
            <a:pPr algn="just"/>
            <a:endParaRPr lang="es-ES" sz="4000" dirty="0">
              <a:latin typeface="Gotham"/>
            </a:endParaRPr>
          </a:p>
          <a:p>
            <a:pPr algn="l"/>
            <a:endParaRPr lang="es-ES" sz="4400" dirty="0">
              <a:latin typeface="Gotham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879185" y="4484501"/>
            <a:ext cx="88323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4400" dirty="0" smtClean="0">
                <a:latin typeface="Gotham"/>
              </a:rPr>
              <a:t>Participamos, como organizadores del Festival La </a:t>
            </a:r>
            <a:r>
              <a:rPr lang="es-ES" sz="4400" dirty="0" err="1" smtClean="0">
                <a:latin typeface="Gotham"/>
              </a:rPr>
              <a:t>Lluna</a:t>
            </a:r>
            <a:r>
              <a:rPr lang="es-ES" sz="4400" dirty="0" smtClean="0">
                <a:latin typeface="Gotham"/>
              </a:rPr>
              <a:t>, en el evento ADFEST de UCH-CEU, junto a otros socios y compañeros como el Director del Festival El Sol, Carlos Rubio.</a:t>
            </a:r>
            <a:endParaRPr lang="es-ES" sz="4400" dirty="0">
              <a:latin typeface="Gotham"/>
            </a:endParaRPr>
          </a:p>
        </p:txBody>
      </p:sp>
      <p:pic>
        <p:nvPicPr>
          <p:cNvPr id="2050" name="Picture 2" descr="https://scontent-mad1-1.xx.fbcdn.net/v/t1.0-9/56368734_2115696071853565_2644504895650004992_n.png?_nc_cat=109&amp;_nc_sid=730e14&amp;_nc_ohc=GyfjP6D037UAX9D6w8t&amp;_nc_ht=scontent-mad1-1.xx&amp;oh=a0c779fb59076cea76b0507e8ea13c5e&amp;oe=5F309E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088" y="2097105"/>
            <a:ext cx="7488832" cy="1044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5015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1894576" y="1561128"/>
            <a:ext cx="19961247" cy="2847180"/>
          </a:xfrm>
          <a:prstGeom prst="rect">
            <a:avLst/>
          </a:prstGeom>
          <a:solidFill>
            <a:schemeClr val="accent5">
              <a:alpha val="3275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3347864" y="1840630"/>
            <a:ext cx="6482543" cy="168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b="1" dirty="0"/>
              <a:t>CREATIVE </a:t>
            </a:r>
          </a:p>
          <a:p>
            <a:pPr>
              <a:defRPr>
                <a:latin typeface="Gotham"/>
                <a:ea typeface="Gotham"/>
                <a:cs typeface="Gotham"/>
                <a:sym typeface="Gotham"/>
              </a:defRPr>
            </a:pPr>
            <a:r>
              <a:rPr b="1" dirty="0"/>
              <a:t>PORTFOLIO JUNIOR</a:t>
            </a:r>
          </a:p>
        </p:txBody>
      </p:sp>
      <p:sp>
        <p:nvSpPr>
          <p:cNvPr id="191" name="Shape 191"/>
          <p:cNvSpPr/>
          <p:nvPr/>
        </p:nvSpPr>
        <p:spPr>
          <a:xfrm>
            <a:off x="5370181" y="3516736"/>
            <a:ext cx="2378856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latin typeface="Gotham Medium"/>
                <a:ea typeface="Gotham Medium"/>
                <a:cs typeface="Gotham Medium"/>
                <a:sym typeface="Gotham Medium"/>
              </a:defRPr>
            </a:lvl1pPr>
          </a:lstStyle>
          <a:p>
            <a:r>
              <a:rPr lang="es-ES" sz="3200" dirty="0" smtClean="0"/>
              <a:t>8 DE MAYO</a:t>
            </a:r>
            <a:endParaRPr sz="3200" dirty="0"/>
          </a:p>
        </p:txBody>
      </p:sp>
      <p:sp>
        <p:nvSpPr>
          <p:cNvPr id="192" name="Shape 192"/>
          <p:cNvSpPr/>
          <p:nvPr/>
        </p:nvSpPr>
        <p:spPr>
          <a:xfrm>
            <a:off x="1244575" y="1038131"/>
            <a:ext cx="10689122" cy="1185089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2326902" y="4612135"/>
            <a:ext cx="9548295" cy="812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lang="es-ES" sz="3600" dirty="0" smtClean="0">
                <a:latin typeface="Gotham"/>
              </a:rPr>
              <a:t>Tras el éxito obtenido en las tres primeras ediciones, l</a:t>
            </a:r>
            <a:r>
              <a:rPr sz="3600" dirty="0" err="1" smtClean="0">
                <a:latin typeface="Gotham"/>
              </a:rPr>
              <a:t>os</a:t>
            </a:r>
            <a:r>
              <a:rPr sz="3600" dirty="0" smtClean="0">
                <a:latin typeface="Gotham"/>
              </a:rPr>
              <a:t> </a:t>
            </a:r>
            <a:r>
              <a:rPr lang="es-ES" sz="3600" dirty="0" smtClean="0">
                <a:latin typeface="Gotham"/>
              </a:rPr>
              <a:t>principales </a:t>
            </a:r>
            <a:r>
              <a:rPr sz="3600" dirty="0" smtClean="0">
                <a:latin typeface="Gotham"/>
              </a:rPr>
              <a:t>director</a:t>
            </a:r>
            <a:r>
              <a:rPr lang="es-ES" sz="3600" dirty="0" smtClean="0">
                <a:latin typeface="Gotham"/>
              </a:rPr>
              <a:t>@</a:t>
            </a:r>
            <a:r>
              <a:rPr sz="3600" dirty="0" smtClean="0">
                <a:latin typeface="Gotham"/>
              </a:rPr>
              <a:t>s </a:t>
            </a:r>
            <a:r>
              <a:rPr sz="3600" dirty="0" err="1" smtClean="0">
                <a:latin typeface="Gotham"/>
              </a:rPr>
              <a:t>creativ</a:t>
            </a:r>
            <a:r>
              <a:rPr lang="es-ES" sz="3600" dirty="0" smtClean="0">
                <a:latin typeface="Gotham"/>
              </a:rPr>
              <a:t>@</a:t>
            </a:r>
            <a:r>
              <a:rPr sz="3600" dirty="0" smtClean="0">
                <a:latin typeface="Gotham"/>
              </a:rPr>
              <a:t>s </a:t>
            </a:r>
            <a:r>
              <a:rPr sz="3600" dirty="0">
                <a:latin typeface="Gotham"/>
              </a:rPr>
              <a:t>de </a:t>
            </a:r>
            <a:r>
              <a:rPr lang="es-ES" sz="3600" dirty="0" err="1" smtClean="0">
                <a:latin typeface="Gotham"/>
              </a:rPr>
              <a:t>ComunitAD</a:t>
            </a:r>
            <a:r>
              <a:rPr sz="3600" dirty="0" smtClean="0">
                <a:latin typeface="Gotham"/>
              </a:rPr>
              <a:t> </a:t>
            </a:r>
            <a:r>
              <a:rPr sz="3600" dirty="0">
                <a:latin typeface="Gotham"/>
              </a:rPr>
              <a:t>se </a:t>
            </a:r>
            <a:r>
              <a:rPr sz="3600" dirty="0" smtClean="0">
                <a:latin typeface="Gotham"/>
              </a:rPr>
              <a:t>re</a:t>
            </a:r>
            <a:r>
              <a:rPr lang="es-ES" sz="3600" dirty="0" smtClean="0">
                <a:latin typeface="Gotham"/>
              </a:rPr>
              <a:t>unieron en la cuarta edición del </a:t>
            </a:r>
            <a:r>
              <a:rPr lang="es-ES" sz="3600" dirty="0" err="1" smtClean="0">
                <a:latin typeface="Gotham"/>
              </a:rPr>
              <a:t>Creative</a:t>
            </a:r>
            <a:r>
              <a:rPr lang="es-ES" sz="3600" dirty="0" smtClean="0">
                <a:latin typeface="Gotham"/>
              </a:rPr>
              <a:t> Portfolio Junior, </a:t>
            </a:r>
            <a:r>
              <a:rPr sz="3600" dirty="0" smtClean="0">
                <a:latin typeface="Gotham"/>
              </a:rPr>
              <a:t>en</a:t>
            </a:r>
            <a:r>
              <a:rPr lang="es-ES" sz="3600" dirty="0" smtClean="0">
                <a:latin typeface="Gotham"/>
              </a:rPr>
              <a:t> </a:t>
            </a:r>
            <a:r>
              <a:rPr sz="3600" dirty="0" smtClean="0">
                <a:latin typeface="Gotham"/>
              </a:rPr>
              <a:t>Las Naves</a:t>
            </a:r>
            <a:r>
              <a:rPr lang="es-ES" sz="3600" dirty="0" smtClean="0">
                <a:latin typeface="Gotham"/>
              </a:rPr>
              <a:t>,</a:t>
            </a:r>
            <a:r>
              <a:rPr sz="3600" dirty="0" smtClean="0">
                <a:latin typeface="Gotham"/>
              </a:rPr>
              <a:t> </a:t>
            </a:r>
            <a:r>
              <a:rPr sz="3600" dirty="0" err="1">
                <a:latin typeface="Gotham"/>
              </a:rPr>
              <a:t>para</a:t>
            </a:r>
            <a:r>
              <a:rPr sz="3600" dirty="0">
                <a:latin typeface="Gotham"/>
              </a:rPr>
              <a:t> </a:t>
            </a:r>
            <a:r>
              <a:rPr sz="3600" dirty="0" err="1">
                <a:latin typeface="Gotham"/>
              </a:rPr>
              <a:t>descubrir</a:t>
            </a:r>
            <a:r>
              <a:rPr sz="3600" dirty="0">
                <a:latin typeface="Gotham"/>
              </a:rPr>
              <a:t> el </a:t>
            </a:r>
            <a:r>
              <a:rPr sz="3600" dirty="0" err="1">
                <a:latin typeface="Gotham"/>
              </a:rPr>
              <a:t>nuevo</a:t>
            </a:r>
            <a:r>
              <a:rPr sz="3600" dirty="0">
                <a:latin typeface="Gotham"/>
              </a:rPr>
              <a:t> </a:t>
            </a:r>
            <a:r>
              <a:rPr sz="3600" dirty="0" err="1">
                <a:latin typeface="Gotham"/>
              </a:rPr>
              <a:t>talento</a:t>
            </a:r>
            <a:r>
              <a:rPr sz="3600" dirty="0">
                <a:latin typeface="Gotham"/>
              </a:rPr>
              <a:t> </a:t>
            </a:r>
            <a:r>
              <a:rPr sz="3600" dirty="0" err="1">
                <a:latin typeface="Gotham"/>
              </a:rPr>
              <a:t>creativo</a:t>
            </a:r>
            <a:r>
              <a:rPr sz="3600" dirty="0">
                <a:latin typeface="Gotham"/>
              </a:rPr>
              <a:t>. </a:t>
            </a:r>
          </a:p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sz="3600" dirty="0">
              <a:latin typeface="Gotham"/>
            </a:endParaRPr>
          </a:p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r>
              <a:rPr sz="3600" dirty="0">
                <a:latin typeface="Gotham"/>
              </a:rPr>
              <a:t>Los </a:t>
            </a:r>
            <a:r>
              <a:rPr sz="3600" dirty="0" err="1">
                <a:latin typeface="Gotham"/>
              </a:rPr>
              <a:t>jóvenes</a:t>
            </a:r>
            <a:r>
              <a:rPr sz="3600" dirty="0">
                <a:latin typeface="Gotham"/>
              </a:rPr>
              <a:t> </a:t>
            </a:r>
            <a:r>
              <a:rPr sz="3600" dirty="0" err="1">
                <a:latin typeface="Gotham"/>
              </a:rPr>
              <a:t>creativos</a:t>
            </a:r>
            <a:r>
              <a:rPr sz="3600" dirty="0">
                <a:latin typeface="Gotham"/>
              </a:rPr>
              <a:t> </a:t>
            </a:r>
            <a:r>
              <a:rPr sz="3600" dirty="0" smtClean="0">
                <a:latin typeface="Gotham"/>
              </a:rPr>
              <a:t>de</a:t>
            </a:r>
            <a:r>
              <a:rPr lang="es-ES" sz="3600" dirty="0" smtClean="0">
                <a:latin typeface="Gotham"/>
              </a:rPr>
              <a:t> ZINK, </a:t>
            </a:r>
            <a:r>
              <a:rPr lang="es-ES" sz="3600" dirty="0" err="1" smtClean="0">
                <a:latin typeface="Gotham"/>
              </a:rPr>
              <a:t>Brother</a:t>
            </a:r>
            <a:r>
              <a:rPr lang="es-ES" sz="3600" dirty="0" smtClean="0">
                <a:latin typeface="Gotham"/>
              </a:rPr>
              <a:t>, </a:t>
            </a:r>
            <a:r>
              <a:rPr sz="3600" dirty="0" smtClean="0">
                <a:latin typeface="Gotham"/>
              </a:rPr>
              <a:t> </a:t>
            </a:r>
            <a:r>
              <a:rPr sz="3600" dirty="0">
                <a:latin typeface="Gotham"/>
              </a:rPr>
              <a:t>UJI</a:t>
            </a:r>
            <a:r>
              <a:rPr sz="3600" dirty="0" smtClean="0">
                <a:latin typeface="Gotham"/>
              </a:rPr>
              <a:t>,</a:t>
            </a:r>
            <a:r>
              <a:rPr lang="es-ES" sz="3600" dirty="0" smtClean="0">
                <a:latin typeface="Gotham"/>
              </a:rPr>
              <a:t> </a:t>
            </a:r>
            <a:r>
              <a:rPr sz="3600" dirty="0" err="1" smtClean="0">
                <a:latin typeface="Gotham"/>
              </a:rPr>
              <a:t>Barreira</a:t>
            </a:r>
            <a:r>
              <a:rPr sz="3600" dirty="0" smtClean="0">
                <a:latin typeface="Gotham"/>
              </a:rPr>
              <a:t> </a:t>
            </a:r>
            <a:r>
              <a:rPr lang="es-ES" sz="3600" dirty="0" smtClean="0">
                <a:latin typeface="Gotham"/>
              </a:rPr>
              <a:t>,</a:t>
            </a:r>
            <a:r>
              <a:rPr sz="3600" dirty="0" smtClean="0">
                <a:latin typeface="Gotham"/>
              </a:rPr>
              <a:t> CEU</a:t>
            </a:r>
            <a:r>
              <a:rPr lang="es-ES" sz="3600" dirty="0">
                <a:latin typeface="Gotham"/>
              </a:rPr>
              <a:t>,</a:t>
            </a:r>
            <a:r>
              <a:rPr lang="es-ES" sz="3600" dirty="0" smtClean="0">
                <a:latin typeface="Gotham"/>
              </a:rPr>
              <a:t> ESIC y UA </a:t>
            </a:r>
            <a:r>
              <a:rPr sz="3600" dirty="0" err="1" smtClean="0">
                <a:latin typeface="Gotham"/>
              </a:rPr>
              <a:t>mostra</a:t>
            </a:r>
            <a:r>
              <a:rPr lang="es-ES" sz="3600" dirty="0" smtClean="0">
                <a:latin typeface="Gotham"/>
              </a:rPr>
              <a:t>ron</a:t>
            </a:r>
            <a:r>
              <a:rPr sz="3600" dirty="0" smtClean="0">
                <a:latin typeface="Gotham"/>
              </a:rPr>
              <a:t> </a:t>
            </a:r>
            <a:r>
              <a:rPr sz="3600" dirty="0" err="1">
                <a:latin typeface="Gotham"/>
              </a:rPr>
              <a:t>sus</a:t>
            </a:r>
            <a:r>
              <a:rPr sz="3600" dirty="0">
                <a:latin typeface="Gotham"/>
              </a:rPr>
              <a:t> </a:t>
            </a:r>
            <a:r>
              <a:rPr lang="es-ES" sz="3600" dirty="0" smtClean="0">
                <a:latin typeface="Gotham"/>
              </a:rPr>
              <a:t> P</a:t>
            </a:r>
            <a:r>
              <a:rPr sz="3600" dirty="0" err="1" smtClean="0">
                <a:latin typeface="Gotham"/>
              </a:rPr>
              <a:t>ortfolios</a:t>
            </a:r>
            <a:r>
              <a:rPr sz="3600" dirty="0" smtClean="0">
                <a:latin typeface="Gotham"/>
              </a:rPr>
              <a:t> </a:t>
            </a:r>
            <a:r>
              <a:rPr sz="3600" dirty="0">
                <a:latin typeface="Gotham"/>
              </a:rPr>
              <a:t>a los </a:t>
            </a:r>
            <a:r>
              <a:rPr sz="3600" dirty="0" err="1">
                <a:latin typeface="Gotham"/>
              </a:rPr>
              <a:t>directores</a:t>
            </a:r>
            <a:r>
              <a:rPr sz="3600" dirty="0">
                <a:latin typeface="Gotham"/>
              </a:rPr>
              <a:t> creativos en </a:t>
            </a:r>
            <a:r>
              <a:rPr lang="es-ES" sz="3600" dirty="0" smtClean="0">
                <a:latin typeface="Gotham"/>
              </a:rPr>
              <a:t>nuestro particular</a:t>
            </a:r>
            <a:r>
              <a:rPr sz="3600" dirty="0" smtClean="0">
                <a:latin typeface="Gotham"/>
              </a:rPr>
              <a:t> </a:t>
            </a:r>
            <a:r>
              <a:rPr sz="3600" dirty="0">
                <a:latin typeface="Gotham"/>
              </a:rPr>
              <a:t>‘speed dating</a:t>
            </a:r>
            <a:r>
              <a:rPr sz="3600" dirty="0" smtClean="0">
                <a:latin typeface="Gotham"/>
              </a:rPr>
              <a:t>’.</a:t>
            </a:r>
            <a:endParaRPr lang="es-ES" sz="3600" dirty="0" smtClean="0">
              <a:latin typeface="Gotham"/>
            </a:endParaRPr>
          </a:p>
          <a:p>
            <a:pPr algn="l">
              <a:lnSpc>
                <a:spcPct val="120000"/>
              </a:lnSpc>
              <a:defRPr sz="4300">
                <a:latin typeface="Gotham Medium"/>
                <a:ea typeface="Gotham Medium"/>
                <a:cs typeface="Gotham Medium"/>
                <a:sym typeface="Gotham Medium"/>
              </a:defRPr>
            </a:pPr>
            <a:endParaRPr lang="es-ES" sz="4000" dirty="0">
              <a:latin typeface="Gotham"/>
            </a:endParaRPr>
          </a:p>
        </p:txBody>
      </p:sp>
      <p:pic>
        <p:nvPicPr>
          <p:cNvPr id="3074" name="Picture 2" descr="https://scontent-mad1-1.xx.fbcdn.net/v/t1.0-9/60200552_2162848717138300_4172790358490480640_o.jpg?_nc_cat=111&amp;_nc_sid=730e14&amp;_nc_ohc=YGSAfTow_bMAX9l2v9B&amp;_nc_ht=scontent-mad1-1.xx&amp;oh=d9d5a418dffa95bb8f242bd18601d286&amp;oe=5F3325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088" y="933244"/>
            <a:ext cx="8533228" cy="1206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3256</TotalTime>
  <Words>1463</Words>
  <Application>Microsoft Office PowerPoint</Application>
  <PresentationFormat>Personalizado</PresentationFormat>
  <Paragraphs>171</Paragraphs>
  <Slides>38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3</dc:creator>
  <cp:lastModifiedBy>I s m a e l</cp:lastModifiedBy>
  <cp:revision>245</cp:revision>
  <dcterms:modified xsi:type="dcterms:W3CDTF">2020-07-19T16:09:50Z</dcterms:modified>
</cp:coreProperties>
</file>